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8"/>
  </p:notesMasterIdLst>
  <p:sldIdLst>
    <p:sldId id="256" r:id="rId3"/>
    <p:sldId id="496" r:id="rId4"/>
    <p:sldId id="363" r:id="rId5"/>
    <p:sldId id="397" r:id="rId6"/>
    <p:sldId id="399" r:id="rId7"/>
    <p:sldId id="408" r:id="rId8"/>
    <p:sldId id="404" r:id="rId9"/>
    <p:sldId id="400" r:id="rId10"/>
    <p:sldId id="402" r:id="rId11"/>
    <p:sldId id="457" r:id="rId12"/>
    <p:sldId id="455" r:id="rId13"/>
    <p:sldId id="845" r:id="rId14"/>
    <p:sldId id="838" r:id="rId15"/>
    <p:sldId id="840" r:id="rId16"/>
    <p:sldId id="855" r:id="rId17"/>
    <p:sldId id="852" r:id="rId18"/>
    <p:sldId id="850" r:id="rId19"/>
    <p:sldId id="851" r:id="rId20"/>
    <p:sldId id="853" r:id="rId21"/>
    <p:sldId id="854" r:id="rId22"/>
    <p:sldId id="407" r:id="rId23"/>
    <p:sldId id="364" r:id="rId24"/>
    <p:sldId id="390" r:id="rId25"/>
    <p:sldId id="548" r:id="rId26"/>
    <p:sldId id="552" r:id="rId27"/>
    <p:sldId id="505" r:id="rId28"/>
    <p:sldId id="837" r:id="rId29"/>
    <p:sldId id="506" r:id="rId30"/>
    <p:sldId id="413" r:id="rId31"/>
    <p:sldId id="835" r:id="rId32"/>
    <p:sldId id="568" r:id="rId33"/>
    <p:sldId id="550" r:id="rId34"/>
    <p:sldId id="551" r:id="rId35"/>
    <p:sldId id="565" r:id="rId36"/>
    <p:sldId id="566" r:id="rId37"/>
    <p:sldId id="546" r:id="rId38"/>
    <p:sldId id="547" r:id="rId39"/>
    <p:sldId id="569" r:id="rId40"/>
    <p:sldId id="564" r:id="rId41"/>
    <p:sldId id="570" r:id="rId42"/>
    <p:sldId id="571" r:id="rId43"/>
    <p:sldId id="572" r:id="rId44"/>
    <p:sldId id="558" r:id="rId45"/>
    <p:sldId id="559" r:id="rId46"/>
    <p:sldId id="849" r:id="rId47"/>
    <p:sldId id="495" r:id="rId48"/>
    <p:sldId id="501" r:id="rId49"/>
    <p:sldId id="556" r:id="rId50"/>
    <p:sldId id="826" r:id="rId51"/>
    <p:sldId id="511" r:id="rId52"/>
    <p:sldId id="512" r:id="rId53"/>
    <p:sldId id="515" r:id="rId54"/>
    <p:sldId id="518" r:id="rId55"/>
    <p:sldId id="843" r:id="rId56"/>
    <p:sldId id="844" r:id="rId57"/>
    <p:sldId id="836" r:id="rId58"/>
    <p:sldId id="502" r:id="rId59"/>
    <p:sldId id="510" r:id="rId60"/>
    <p:sldId id="533" r:id="rId61"/>
    <p:sldId id="545" r:id="rId62"/>
    <p:sldId id="539" r:id="rId63"/>
    <p:sldId id="540" r:id="rId64"/>
    <p:sldId id="538" r:id="rId65"/>
    <p:sldId id="557" r:id="rId66"/>
    <p:sldId id="561" r:id="rId6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2"/>
    <a:srgbClr val="CC3399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BF00B-D2E9-4B52-9F70-0C6D6741E854}" v="89" dt="2019-06-19T12:12:16.788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 autoAdjust="0"/>
    <p:restoredTop sz="96180" autoAdjust="0"/>
  </p:normalViewPr>
  <p:slideViewPr>
    <p:cSldViewPr snapToGrid="0">
      <p:cViewPr varScale="1">
        <p:scale>
          <a:sx n="106" d="100"/>
          <a:sy n="106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Haslam" userId="9342b99d6b31378f" providerId="LiveId" clId="{64B3FFB6-5D65-48E8-8EB6-CE9469AF0895}"/>
    <pc:docChg chg="undo custSel addSld delSld modSld sldOrd">
      <pc:chgData name="David Haslam" userId="9342b99d6b31378f" providerId="LiveId" clId="{64B3FFB6-5D65-48E8-8EB6-CE9469AF0895}" dt="2019-06-19T08:17:20.641" v="1157"/>
      <pc:docMkLst>
        <pc:docMk/>
      </pc:docMkLst>
      <pc:sldChg chg="modSp">
        <pc:chgData name="David Haslam" userId="9342b99d6b31378f" providerId="LiveId" clId="{64B3FFB6-5D65-48E8-8EB6-CE9469AF0895}" dt="2019-06-19T08:13:35.755" v="944" actId="20577"/>
        <pc:sldMkLst>
          <pc:docMk/>
          <pc:sldMk cId="0" sldId="256"/>
        </pc:sldMkLst>
        <pc:spChg chg="mod">
          <ac:chgData name="David Haslam" userId="9342b99d6b31378f" providerId="LiveId" clId="{64B3FFB6-5D65-48E8-8EB6-CE9469AF0895}" dt="2019-06-19T08:13:31.065" v="942" actId="20577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David Haslam" userId="9342b99d6b31378f" providerId="LiveId" clId="{64B3FFB6-5D65-48E8-8EB6-CE9469AF0895}" dt="2019-06-19T08:13:35.755" v="944" actId="20577"/>
          <ac:spMkLst>
            <pc:docMk/>
            <pc:sldMk cId="0" sldId="256"/>
            <ac:spMk id="126" creationId="{00000000-0000-0000-0000-000000000000}"/>
          </ac:spMkLst>
        </pc:spChg>
        <pc:spChg chg="mod">
          <ac:chgData name="David Haslam" userId="9342b99d6b31378f" providerId="LiveId" clId="{64B3FFB6-5D65-48E8-8EB6-CE9469AF0895}" dt="2019-06-19T08:12:38.604" v="877" actId="20577"/>
          <ac:spMkLst>
            <pc:docMk/>
            <pc:sldMk cId="0" sldId="256"/>
            <ac:spMk id="127" creationId="{00000000-0000-0000-0000-000000000000}"/>
          </ac:spMkLst>
        </pc:spChg>
      </pc:sldChg>
      <pc:sldChg chg="del">
        <pc:chgData name="David Haslam" userId="9342b99d6b31378f" providerId="LiveId" clId="{64B3FFB6-5D65-48E8-8EB6-CE9469AF0895}" dt="2019-06-19T07:16:17.683" v="43" actId="2696"/>
        <pc:sldMkLst>
          <pc:docMk/>
          <pc:sldMk cId="4235272936" sldId="391"/>
        </pc:sldMkLst>
      </pc:sldChg>
      <pc:sldChg chg="del">
        <pc:chgData name="David Haslam" userId="9342b99d6b31378f" providerId="LiveId" clId="{64B3FFB6-5D65-48E8-8EB6-CE9469AF0895}" dt="2019-06-19T06:59:03.069" v="13" actId="2696"/>
        <pc:sldMkLst>
          <pc:docMk/>
          <pc:sldMk cId="693244938" sldId="393"/>
        </pc:sldMkLst>
      </pc:sldChg>
      <pc:sldChg chg="modSp">
        <pc:chgData name="David Haslam" userId="9342b99d6b31378f" providerId="LiveId" clId="{64B3FFB6-5D65-48E8-8EB6-CE9469AF0895}" dt="2019-06-19T08:17:03.598" v="1156" actId="1076"/>
        <pc:sldMkLst>
          <pc:docMk/>
          <pc:sldMk cId="1884603440" sldId="399"/>
        </pc:sldMkLst>
        <pc:spChg chg="mod">
          <ac:chgData name="David Haslam" userId="9342b99d6b31378f" providerId="LiveId" clId="{64B3FFB6-5D65-48E8-8EB6-CE9469AF0895}" dt="2019-06-19T08:17:03.598" v="1156" actId="1076"/>
          <ac:spMkLst>
            <pc:docMk/>
            <pc:sldMk cId="1884603440" sldId="399"/>
            <ac:spMk id="3" creationId="{00000000-0000-0000-0000-000000000000}"/>
          </ac:spMkLst>
        </pc:spChg>
      </pc:sldChg>
      <pc:sldChg chg="delSp modSp">
        <pc:chgData name="David Haslam" userId="9342b99d6b31378f" providerId="LiveId" clId="{64B3FFB6-5D65-48E8-8EB6-CE9469AF0895}" dt="2019-06-19T07:10:57.150" v="41" actId="167"/>
        <pc:sldMkLst>
          <pc:docMk/>
          <pc:sldMk cId="2806911072" sldId="404"/>
        </pc:sldMkLst>
        <pc:spChg chg="mod">
          <ac:chgData name="David Haslam" userId="9342b99d6b31378f" providerId="LiveId" clId="{64B3FFB6-5D65-48E8-8EB6-CE9469AF0895}" dt="2019-06-19T07:10:50.591" v="40" actId="14100"/>
          <ac:spMkLst>
            <pc:docMk/>
            <pc:sldMk cId="2806911072" sldId="404"/>
            <ac:spMk id="3" creationId="{00000000-0000-0000-0000-000000000000}"/>
          </ac:spMkLst>
        </pc:spChg>
        <pc:picChg chg="del">
          <ac:chgData name="David Haslam" userId="9342b99d6b31378f" providerId="LiveId" clId="{64B3FFB6-5D65-48E8-8EB6-CE9469AF0895}" dt="2019-06-19T07:10:02.749" v="33" actId="478"/>
          <ac:picMkLst>
            <pc:docMk/>
            <pc:sldMk cId="2806911072" sldId="404"/>
            <ac:picMk id="2" creationId="{00000000-0000-0000-0000-000000000000}"/>
          </ac:picMkLst>
        </pc:picChg>
        <pc:picChg chg="del mod">
          <ac:chgData name="David Haslam" userId="9342b99d6b31378f" providerId="LiveId" clId="{64B3FFB6-5D65-48E8-8EB6-CE9469AF0895}" dt="2019-06-19T07:10:31.049" v="35" actId="478"/>
          <ac:picMkLst>
            <pc:docMk/>
            <pc:sldMk cId="2806911072" sldId="404"/>
            <ac:picMk id="4" creationId="{7076AABA-ECB6-4C9D-8AD3-1400965B0EBD}"/>
          </ac:picMkLst>
        </pc:picChg>
        <pc:picChg chg="mod ord">
          <ac:chgData name="David Haslam" userId="9342b99d6b31378f" providerId="LiveId" clId="{64B3FFB6-5D65-48E8-8EB6-CE9469AF0895}" dt="2019-06-19T07:10:57.150" v="41" actId="167"/>
          <ac:picMkLst>
            <pc:docMk/>
            <pc:sldMk cId="2806911072" sldId="404"/>
            <ac:picMk id="5" creationId="{2A7D9648-A2CE-428D-BC01-2E2C08492D8C}"/>
          </ac:picMkLst>
        </pc:picChg>
      </pc:sldChg>
      <pc:sldChg chg="del">
        <pc:chgData name="David Haslam" userId="9342b99d6b31378f" providerId="LiveId" clId="{64B3FFB6-5D65-48E8-8EB6-CE9469AF0895}" dt="2019-06-19T06:58:51.231" v="9" actId="2696"/>
        <pc:sldMkLst>
          <pc:docMk/>
          <pc:sldMk cId="3255273156" sldId="410"/>
        </pc:sldMkLst>
      </pc:sldChg>
      <pc:sldChg chg="del">
        <pc:chgData name="David Haslam" userId="9342b99d6b31378f" providerId="LiveId" clId="{64B3FFB6-5D65-48E8-8EB6-CE9469AF0895}" dt="2019-06-19T06:58:56.859" v="10" actId="2696"/>
        <pc:sldMkLst>
          <pc:docMk/>
          <pc:sldMk cId="693940190" sldId="411"/>
        </pc:sldMkLst>
      </pc:sldChg>
      <pc:sldChg chg="modSp ord">
        <pc:chgData name="David Haslam" userId="9342b99d6b31378f" providerId="LiveId" clId="{64B3FFB6-5D65-48E8-8EB6-CE9469AF0895}" dt="2019-06-19T08:11:11.650" v="872" actId="1076"/>
        <pc:sldMkLst>
          <pc:docMk/>
          <pc:sldMk cId="3242756505" sldId="413"/>
        </pc:sldMkLst>
        <pc:spChg chg="mod">
          <ac:chgData name="David Haslam" userId="9342b99d6b31378f" providerId="LiveId" clId="{64B3FFB6-5D65-48E8-8EB6-CE9469AF0895}" dt="2019-06-19T08:11:11.650" v="872" actId="1076"/>
          <ac:spMkLst>
            <pc:docMk/>
            <pc:sldMk cId="3242756505" sldId="413"/>
            <ac:spMk id="4" creationId="{00000000-0000-0000-0000-000000000000}"/>
          </ac:spMkLst>
        </pc:spChg>
      </pc:sldChg>
      <pc:sldChg chg="add del">
        <pc:chgData name="David Haslam" userId="9342b99d6b31378f" providerId="LiveId" clId="{64B3FFB6-5D65-48E8-8EB6-CE9469AF0895}" dt="2019-06-19T07:02:12.310" v="22" actId="2696"/>
        <pc:sldMkLst>
          <pc:docMk/>
          <pc:sldMk cId="2262651355" sldId="439"/>
        </pc:sldMkLst>
      </pc:sldChg>
      <pc:sldChg chg="add del">
        <pc:chgData name="David Haslam" userId="9342b99d6b31378f" providerId="LiveId" clId="{64B3FFB6-5D65-48E8-8EB6-CE9469AF0895}" dt="2019-06-19T07:02:12.325" v="23" actId="2696"/>
        <pc:sldMkLst>
          <pc:docMk/>
          <pc:sldMk cId="1370081878" sldId="440"/>
        </pc:sldMkLst>
      </pc:sldChg>
      <pc:sldChg chg="add del">
        <pc:chgData name="David Haslam" userId="9342b99d6b31378f" providerId="LiveId" clId="{64B3FFB6-5D65-48E8-8EB6-CE9469AF0895}" dt="2019-06-19T07:02:12.325" v="24" actId="2696"/>
        <pc:sldMkLst>
          <pc:docMk/>
          <pc:sldMk cId="868241397" sldId="441"/>
        </pc:sldMkLst>
      </pc:sldChg>
      <pc:sldChg chg="del">
        <pc:chgData name="David Haslam" userId="9342b99d6b31378f" providerId="LiveId" clId="{64B3FFB6-5D65-48E8-8EB6-CE9469AF0895}" dt="2019-06-19T07:19:29.824" v="49" actId="2696"/>
        <pc:sldMkLst>
          <pc:docMk/>
          <pc:sldMk cId="92972297" sldId="453"/>
        </pc:sldMkLst>
      </pc:sldChg>
      <pc:sldChg chg="modSp">
        <pc:chgData name="David Haslam" userId="9342b99d6b31378f" providerId="LiveId" clId="{64B3FFB6-5D65-48E8-8EB6-CE9469AF0895}" dt="2019-06-19T08:16:35.818" v="1153" actId="1076"/>
        <pc:sldMkLst>
          <pc:docMk/>
          <pc:sldMk cId="2908715584" sldId="496"/>
        </pc:sldMkLst>
        <pc:spChg chg="mod">
          <ac:chgData name="David Haslam" userId="9342b99d6b31378f" providerId="LiveId" clId="{64B3FFB6-5D65-48E8-8EB6-CE9469AF0895}" dt="2019-06-19T08:16:35.818" v="1153" actId="1076"/>
          <ac:spMkLst>
            <pc:docMk/>
            <pc:sldMk cId="2908715584" sldId="496"/>
            <ac:spMk id="2" creationId="{00000000-0000-0000-0000-000000000000}"/>
          </ac:spMkLst>
        </pc:spChg>
        <pc:spChg chg="mod">
          <ac:chgData name="David Haslam" userId="9342b99d6b31378f" providerId="LiveId" clId="{64B3FFB6-5D65-48E8-8EB6-CE9469AF0895}" dt="2019-06-19T08:16:11.968" v="1138" actId="1076"/>
          <ac:spMkLst>
            <pc:docMk/>
            <pc:sldMk cId="2908715584" sldId="496"/>
            <ac:spMk id="3" creationId="{00000000-0000-0000-0000-000000000000}"/>
          </ac:spMkLst>
        </pc:spChg>
      </pc:sldChg>
      <pc:sldChg chg="del">
        <pc:chgData name="David Haslam" userId="9342b99d6b31378f" providerId="LiveId" clId="{64B3FFB6-5D65-48E8-8EB6-CE9469AF0895}" dt="2019-06-19T06:59:00.783" v="12" actId="2696"/>
        <pc:sldMkLst>
          <pc:docMk/>
          <pc:sldMk cId="900791271" sldId="498"/>
        </pc:sldMkLst>
      </pc:sldChg>
      <pc:sldChg chg="del">
        <pc:chgData name="David Haslam" userId="9342b99d6b31378f" providerId="LiveId" clId="{64B3FFB6-5D65-48E8-8EB6-CE9469AF0895}" dt="2019-06-19T06:59:34.555" v="16" actId="2696"/>
        <pc:sldMkLst>
          <pc:docMk/>
          <pc:sldMk cId="3118537441" sldId="500"/>
        </pc:sldMkLst>
      </pc:sldChg>
      <pc:sldChg chg="del">
        <pc:chgData name="David Haslam" userId="9342b99d6b31378f" providerId="LiveId" clId="{64B3FFB6-5D65-48E8-8EB6-CE9469AF0895}" dt="2019-06-19T06:57:01.011" v="0" actId="2696"/>
        <pc:sldMkLst>
          <pc:docMk/>
          <pc:sldMk cId="1384057284" sldId="504"/>
        </pc:sldMkLst>
      </pc:sldChg>
      <pc:sldChg chg="modSp ord">
        <pc:chgData name="David Haslam" userId="9342b99d6b31378f" providerId="LiveId" clId="{64B3FFB6-5D65-48E8-8EB6-CE9469AF0895}" dt="2019-06-19T07:24:53.354" v="67" actId="20577"/>
        <pc:sldMkLst>
          <pc:docMk/>
          <pc:sldMk cId="2958716431" sldId="505"/>
        </pc:sldMkLst>
        <pc:spChg chg="mod">
          <ac:chgData name="David Haslam" userId="9342b99d6b31378f" providerId="LiveId" clId="{64B3FFB6-5D65-48E8-8EB6-CE9469AF0895}" dt="2019-06-19T07:24:53.354" v="67" actId="20577"/>
          <ac:spMkLst>
            <pc:docMk/>
            <pc:sldMk cId="2958716431" sldId="505"/>
            <ac:spMk id="16" creationId="{11298C75-9E26-4C7B-AA47-9D39B2E36A42}"/>
          </ac:spMkLst>
        </pc:spChg>
      </pc:sldChg>
      <pc:sldChg chg="ord">
        <pc:chgData name="David Haslam" userId="9342b99d6b31378f" providerId="LiveId" clId="{64B3FFB6-5D65-48E8-8EB6-CE9469AF0895}" dt="2019-06-19T07:04:01.794" v="29"/>
        <pc:sldMkLst>
          <pc:docMk/>
          <pc:sldMk cId="1972800690" sldId="506"/>
        </pc:sldMkLst>
      </pc:sldChg>
      <pc:sldChg chg="del">
        <pc:chgData name="David Haslam" userId="9342b99d6b31378f" providerId="LiveId" clId="{64B3FFB6-5D65-48E8-8EB6-CE9469AF0895}" dt="2019-06-19T06:58:46.802" v="8" actId="2696"/>
        <pc:sldMkLst>
          <pc:docMk/>
          <pc:sldMk cId="128349821" sldId="507"/>
        </pc:sldMkLst>
      </pc:sldChg>
      <pc:sldChg chg="del">
        <pc:chgData name="David Haslam" userId="9342b99d6b31378f" providerId="LiveId" clId="{64B3FFB6-5D65-48E8-8EB6-CE9469AF0895}" dt="2019-06-19T07:16:04.005" v="42" actId="2696"/>
        <pc:sldMkLst>
          <pc:docMk/>
          <pc:sldMk cId="1087987992" sldId="508"/>
        </pc:sldMkLst>
      </pc:sldChg>
      <pc:sldChg chg="del">
        <pc:chgData name="David Haslam" userId="9342b99d6b31378f" providerId="LiveId" clId="{64B3FFB6-5D65-48E8-8EB6-CE9469AF0895}" dt="2019-06-19T06:58:58.772" v="11" actId="2696"/>
        <pc:sldMkLst>
          <pc:docMk/>
          <pc:sldMk cId="2385414086" sldId="509"/>
        </pc:sldMkLst>
      </pc:sldChg>
      <pc:sldChg chg="add">
        <pc:chgData name="David Haslam" userId="9342b99d6b31378f" providerId="LiveId" clId="{64B3FFB6-5D65-48E8-8EB6-CE9469AF0895}" dt="2019-06-19T07:19:42.187" v="50"/>
        <pc:sldMkLst>
          <pc:docMk/>
          <pc:sldMk cId="2353153020" sldId="511"/>
        </pc:sldMkLst>
      </pc:sldChg>
      <pc:sldChg chg="add">
        <pc:chgData name="David Haslam" userId="9342b99d6b31378f" providerId="LiveId" clId="{64B3FFB6-5D65-48E8-8EB6-CE9469AF0895}" dt="2019-06-19T07:19:42.187" v="50"/>
        <pc:sldMkLst>
          <pc:docMk/>
          <pc:sldMk cId="358054171" sldId="512"/>
        </pc:sldMkLst>
      </pc:sldChg>
      <pc:sldChg chg="add">
        <pc:chgData name="David Haslam" userId="9342b99d6b31378f" providerId="LiveId" clId="{64B3FFB6-5D65-48E8-8EB6-CE9469AF0895}" dt="2019-06-19T07:19:42.187" v="50"/>
        <pc:sldMkLst>
          <pc:docMk/>
          <pc:sldMk cId="2467024673" sldId="515"/>
        </pc:sldMkLst>
      </pc:sldChg>
      <pc:sldChg chg="add">
        <pc:chgData name="David Haslam" userId="9342b99d6b31378f" providerId="LiveId" clId="{64B3FFB6-5D65-48E8-8EB6-CE9469AF0895}" dt="2019-06-19T07:19:42.187" v="50"/>
        <pc:sldMkLst>
          <pc:docMk/>
          <pc:sldMk cId="3998893118" sldId="518"/>
        </pc:sldMkLst>
      </pc:sldChg>
      <pc:sldChg chg="del">
        <pc:chgData name="David Haslam" userId="9342b99d6b31378f" providerId="LiveId" clId="{64B3FFB6-5D65-48E8-8EB6-CE9469AF0895}" dt="2019-06-19T06:59:21.924" v="14" actId="2696"/>
        <pc:sldMkLst>
          <pc:docMk/>
          <pc:sldMk cId="132561588" sldId="536"/>
        </pc:sldMkLst>
      </pc:sldChg>
      <pc:sldChg chg="modSp add">
        <pc:chgData name="David Haslam" userId="9342b99d6b31378f" providerId="LiveId" clId="{64B3FFB6-5D65-48E8-8EB6-CE9469AF0895}" dt="2019-06-19T07:53:21.904" v="554" actId="404"/>
        <pc:sldMkLst>
          <pc:docMk/>
          <pc:sldMk cId="182544485" sldId="546"/>
        </pc:sldMkLst>
        <pc:spChg chg="mod">
          <ac:chgData name="David Haslam" userId="9342b99d6b31378f" providerId="LiveId" clId="{64B3FFB6-5D65-48E8-8EB6-CE9469AF0895}" dt="2019-06-19T07:53:21.904" v="554" actId="404"/>
          <ac:spMkLst>
            <pc:docMk/>
            <pc:sldMk cId="182544485" sldId="546"/>
            <ac:spMk id="5" creationId="{00000000-0000-0000-0000-000000000000}"/>
          </ac:spMkLst>
        </pc:spChg>
      </pc:sldChg>
      <pc:sldChg chg="addSp delSp modSp add">
        <pc:chgData name="David Haslam" userId="9342b99d6b31378f" providerId="LiveId" clId="{64B3FFB6-5D65-48E8-8EB6-CE9469AF0895}" dt="2019-06-19T07:53:53.608" v="617" actId="20577"/>
        <pc:sldMkLst>
          <pc:docMk/>
          <pc:sldMk cId="1518587252" sldId="547"/>
        </pc:sldMkLst>
        <pc:spChg chg="del mod">
          <ac:chgData name="David Haslam" userId="9342b99d6b31378f" providerId="LiveId" clId="{64B3FFB6-5D65-48E8-8EB6-CE9469AF0895}" dt="2019-06-19T07:53:32.442" v="555" actId="478"/>
          <ac:spMkLst>
            <pc:docMk/>
            <pc:sldMk cId="1518587252" sldId="547"/>
            <ac:spMk id="5" creationId="{00000000-0000-0000-0000-000000000000}"/>
          </ac:spMkLst>
        </pc:spChg>
        <pc:spChg chg="add mod">
          <ac:chgData name="David Haslam" userId="9342b99d6b31378f" providerId="LiveId" clId="{64B3FFB6-5D65-48E8-8EB6-CE9469AF0895}" dt="2019-06-19T07:53:53.608" v="617" actId="20577"/>
          <ac:spMkLst>
            <pc:docMk/>
            <pc:sldMk cId="1518587252" sldId="547"/>
            <ac:spMk id="6" creationId="{B6DD5460-6760-4F58-80E3-0E2E3C252EA5}"/>
          </ac:spMkLst>
        </pc:spChg>
      </pc:sldChg>
      <pc:sldChg chg="add">
        <pc:chgData name="David Haslam" userId="9342b99d6b31378f" providerId="LiveId" clId="{64B3FFB6-5D65-48E8-8EB6-CE9469AF0895}" dt="2019-06-19T07:24:25.513" v="65"/>
        <pc:sldMkLst>
          <pc:docMk/>
          <pc:sldMk cId="4008615496" sldId="548"/>
        </pc:sldMkLst>
      </pc:sldChg>
      <pc:sldChg chg="modSp add">
        <pc:chgData name="David Haslam" userId="9342b99d6b31378f" providerId="LiveId" clId="{64B3FFB6-5D65-48E8-8EB6-CE9469AF0895}" dt="2019-06-19T08:10:04.473" v="862" actId="113"/>
        <pc:sldMkLst>
          <pc:docMk/>
          <pc:sldMk cId="408441725" sldId="550"/>
        </pc:sldMkLst>
        <pc:spChg chg="mod">
          <ac:chgData name="David Haslam" userId="9342b99d6b31378f" providerId="LiveId" clId="{64B3FFB6-5D65-48E8-8EB6-CE9469AF0895}" dt="2019-06-19T08:10:04.473" v="862" actId="113"/>
          <ac:spMkLst>
            <pc:docMk/>
            <pc:sldMk cId="408441725" sldId="550"/>
            <ac:spMk id="6" creationId="{00000000-0000-0000-0000-000000000000}"/>
          </ac:spMkLst>
        </pc:spChg>
        <pc:spChg chg="mod">
          <ac:chgData name="David Haslam" userId="9342b99d6b31378f" providerId="LiveId" clId="{64B3FFB6-5D65-48E8-8EB6-CE9469AF0895}" dt="2019-06-19T07:38:41.791" v="210" actId="20577"/>
          <ac:spMkLst>
            <pc:docMk/>
            <pc:sldMk cId="408441725" sldId="550"/>
            <ac:spMk id="7" creationId="{00000000-0000-0000-0000-000000000000}"/>
          </ac:spMkLst>
        </pc:spChg>
        <pc:picChg chg="mod modCrop">
          <ac:chgData name="David Haslam" userId="9342b99d6b31378f" providerId="LiveId" clId="{64B3FFB6-5D65-48E8-8EB6-CE9469AF0895}" dt="2019-06-19T07:38:59.666" v="211" actId="732"/>
          <ac:picMkLst>
            <pc:docMk/>
            <pc:sldMk cId="408441725" sldId="550"/>
            <ac:picMk id="5" creationId="{00000000-0000-0000-0000-000000000000}"/>
          </ac:picMkLst>
        </pc:picChg>
      </pc:sldChg>
      <pc:sldChg chg="delSp modSp add">
        <pc:chgData name="David Haslam" userId="9342b99d6b31378f" providerId="LiveId" clId="{64B3FFB6-5D65-48E8-8EB6-CE9469AF0895}" dt="2019-06-19T07:40:05.432" v="270" actId="1076"/>
        <pc:sldMkLst>
          <pc:docMk/>
          <pc:sldMk cId="891059367" sldId="551"/>
        </pc:sldMkLst>
        <pc:spChg chg="mod">
          <ac:chgData name="David Haslam" userId="9342b99d6b31378f" providerId="LiveId" clId="{64B3FFB6-5D65-48E8-8EB6-CE9469AF0895}" dt="2019-06-19T07:40:05.432" v="270" actId="1076"/>
          <ac:spMkLst>
            <pc:docMk/>
            <pc:sldMk cId="891059367" sldId="551"/>
            <ac:spMk id="4" creationId="{00000000-0000-0000-0000-000000000000}"/>
          </ac:spMkLst>
        </pc:spChg>
        <pc:graphicFrameChg chg="mod modGraphic">
          <ac:chgData name="David Haslam" userId="9342b99d6b31378f" providerId="LiveId" clId="{64B3FFB6-5D65-48E8-8EB6-CE9469AF0895}" dt="2019-06-19T07:39:40.082" v="219" actId="403"/>
          <ac:graphicFrameMkLst>
            <pc:docMk/>
            <pc:sldMk cId="891059367" sldId="551"/>
            <ac:graphicFrameMk id="5" creationId="{00000000-0000-0000-0000-000000000000}"/>
          </ac:graphicFrameMkLst>
        </pc:graphicFrameChg>
        <pc:picChg chg="del">
          <ac:chgData name="David Haslam" userId="9342b99d6b31378f" providerId="LiveId" clId="{64B3FFB6-5D65-48E8-8EB6-CE9469AF0895}" dt="2019-06-19T07:39:27.650" v="215" actId="478"/>
          <ac:picMkLst>
            <pc:docMk/>
            <pc:sldMk cId="891059367" sldId="551"/>
            <ac:picMk id="6" creationId="{00000000-0000-0000-0000-000000000000}"/>
          </ac:picMkLst>
        </pc:picChg>
      </pc:sldChg>
      <pc:sldChg chg="add">
        <pc:chgData name="David Haslam" userId="9342b99d6b31378f" providerId="LiveId" clId="{64B3FFB6-5D65-48E8-8EB6-CE9469AF0895}" dt="2019-06-19T07:24:25.513" v="65"/>
        <pc:sldMkLst>
          <pc:docMk/>
          <pc:sldMk cId="2878203997" sldId="552"/>
        </pc:sldMkLst>
      </pc:sldChg>
      <pc:sldChg chg="del">
        <pc:chgData name="David Haslam" userId="9342b99d6b31378f" providerId="LiveId" clId="{64B3FFB6-5D65-48E8-8EB6-CE9469AF0895}" dt="2019-06-19T06:59:28.963" v="15" actId="2696"/>
        <pc:sldMkLst>
          <pc:docMk/>
          <pc:sldMk cId="3791663385" sldId="554"/>
        </pc:sldMkLst>
      </pc:sldChg>
      <pc:sldChg chg="add del">
        <pc:chgData name="David Haslam" userId="9342b99d6b31378f" providerId="LiveId" clId="{64B3FFB6-5D65-48E8-8EB6-CE9469AF0895}" dt="2019-06-19T06:57:28.831" v="3" actId="2696"/>
        <pc:sldMkLst>
          <pc:docMk/>
          <pc:sldMk cId="2038791423" sldId="555"/>
        </pc:sldMkLst>
      </pc:sldChg>
      <pc:sldChg chg="add del ord">
        <pc:chgData name="David Haslam" userId="9342b99d6b31378f" providerId="LiveId" clId="{64B3FFB6-5D65-48E8-8EB6-CE9469AF0895}" dt="2019-06-19T07:19:57.048" v="51" actId="2696"/>
        <pc:sldMkLst>
          <pc:docMk/>
          <pc:sldMk cId="1644819889" sldId="556"/>
        </pc:sldMkLst>
      </pc:sldChg>
      <pc:sldChg chg="add">
        <pc:chgData name="David Haslam" userId="9342b99d6b31378f" providerId="LiveId" clId="{64B3FFB6-5D65-48E8-8EB6-CE9469AF0895}" dt="2019-06-19T07:20:05.453" v="52"/>
        <pc:sldMkLst>
          <pc:docMk/>
          <pc:sldMk cId="2600329032" sldId="556"/>
        </pc:sldMkLst>
      </pc:sldChg>
      <pc:sldChg chg="add del ord">
        <pc:chgData name="David Haslam" userId="9342b99d6b31378f" providerId="LiveId" clId="{64B3FFB6-5D65-48E8-8EB6-CE9469AF0895}" dt="2019-06-19T07:04:11.697" v="30" actId="2696"/>
        <pc:sldMkLst>
          <pc:docMk/>
          <pc:sldMk cId="223949295" sldId="557"/>
        </pc:sldMkLst>
      </pc:sldChg>
      <pc:sldChg chg="add">
        <pc:chgData name="David Haslam" userId="9342b99d6b31378f" providerId="LiveId" clId="{64B3FFB6-5D65-48E8-8EB6-CE9469AF0895}" dt="2019-06-19T07:04:17.859" v="32"/>
        <pc:sldMkLst>
          <pc:docMk/>
          <pc:sldMk cId="3484201472" sldId="557"/>
        </pc:sldMkLst>
      </pc:sldChg>
      <pc:sldChg chg="add">
        <pc:chgData name="David Haslam" userId="9342b99d6b31378f" providerId="LiveId" clId="{64B3FFB6-5D65-48E8-8EB6-CE9469AF0895}" dt="2019-06-19T06:57:14.113" v="2"/>
        <pc:sldMkLst>
          <pc:docMk/>
          <pc:sldMk cId="276593941" sldId="558"/>
        </pc:sldMkLst>
      </pc:sldChg>
      <pc:sldChg chg="add">
        <pc:chgData name="David Haslam" userId="9342b99d6b31378f" providerId="LiveId" clId="{64B3FFB6-5D65-48E8-8EB6-CE9469AF0895}" dt="2019-06-19T06:57:14.113" v="2"/>
        <pc:sldMkLst>
          <pc:docMk/>
          <pc:sldMk cId="3660629231" sldId="559"/>
        </pc:sldMkLst>
      </pc:sldChg>
      <pc:sldChg chg="add del ord">
        <pc:chgData name="David Haslam" userId="9342b99d6b31378f" providerId="LiveId" clId="{64B3FFB6-5D65-48E8-8EB6-CE9469AF0895}" dt="2019-06-19T07:58:36.107" v="692" actId="2696"/>
        <pc:sldMkLst>
          <pc:docMk/>
          <pc:sldMk cId="2396256158" sldId="560"/>
        </pc:sldMkLst>
      </pc:sldChg>
      <pc:sldChg chg="add">
        <pc:chgData name="David Haslam" userId="9342b99d6b31378f" providerId="LiveId" clId="{64B3FFB6-5D65-48E8-8EB6-CE9469AF0895}" dt="2019-06-19T07:04:17.859" v="32"/>
        <pc:sldMkLst>
          <pc:docMk/>
          <pc:sldMk cId="1098893419" sldId="561"/>
        </pc:sldMkLst>
      </pc:sldChg>
      <pc:sldChg chg="add del ord">
        <pc:chgData name="David Haslam" userId="9342b99d6b31378f" providerId="LiveId" clId="{64B3FFB6-5D65-48E8-8EB6-CE9469AF0895}" dt="2019-06-19T07:04:11.713" v="31" actId="2696"/>
        <pc:sldMkLst>
          <pc:docMk/>
          <pc:sldMk cId="3100631742" sldId="561"/>
        </pc:sldMkLst>
      </pc:sldChg>
      <pc:sldChg chg="add del">
        <pc:chgData name="David Haslam" userId="9342b99d6b31378f" providerId="LiveId" clId="{64B3FFB6-5D65-48E8-8EB6-CE9469AF0895}" dt="2019-06-19T07:00:47.752" v="17" actId="2696"/>
        <pc:sldMkLst>
          <pc:docMk/>
          <pc:sldMk cId="2764809519" sldId="562"/>
        </pc:sldMkLst>
      </pc:sldChg>
      <pc:sldChg chg="add del">
        <pc:chgData name="David Haslam" userId="9342b99d6b31378f" providerId="LiveId" clId="{64B3FFB6-5D65-48E8-8EB6-CE9469AF0895}" dt="2019-06-19T07:01:35.778" v="19" actId="2696"/>
        <pc:sldMkLst>
          <pc:docMk/>
          <pc:sldMk cId="1837847619" sldId="563"/>
        </pc:sldMkLst>
      </pc:sldChg>
      <pc:sldChg chg="addSp delSp modSp add ord">
        <pc:chgData name="David Haslam" userId="9342b99d6b31378f" providerId="LiveId" clId="{64B3FFB6-5D65-48E8-8EB6-CE9469AF0895}" dt="2019-06-19T07:57:06.015" v="689" actId="20577"/>
        <pc:sldMkLst>
          <pc:docMk/>
          <pc:sldMk cId="2636913139" sldId="564"/>
        </pc:sldMkLst>
        <pc:spChg chg="mod">
          <ac:chgData name="David Haslam" userId="9342b99d6b31378f" providerId="LiveId" clId="{64B3FFB6-5D65-48E8-8EB6-CE9469AF0895}" dt="2019-06-19T07:57:06.015" v="689" actId="20577"/>
          <ac:spMkLst>
            <pc:docMk/>
            <pc:sldMk cId="2636913139" sldId="564"/>
            <ac:spMk id="5" creationId="{00000000-0000-0000-0000-000000000000}"/>
          </ac:spMkLst>
        </pc:spChg>
        <pc:spChg chg="mod">
          <ac:chgData name="David Haslam" userId="9342b99d6b31378f" providerId="LiveId" clId="{64B3FFB6-5D65-48E8-8EB6-CE9469AF0895}" dt="2019-06-19T07:56:51.368" v="685" actId="1076"/>
          <ac:spMkLst>
            <pc:docMk/>
            <pc:sldMk cId="2636913139" sldId="564"/>
            <ac:spMk id="6" creationId="{00000000-0000-0000-0000-000000000000}"/>
          </ac:spMkLst>
        </pc:spChg>
        <pc:grpChg chg="add mod">
          <ac:chgData name="David Haslam" userId="9342b99d6b31378f" providerId="LiveId" clId="{64B3FFB6-5D65-48E8-8EB6-CE9469AF0895}" dt="2019-06-19T07:56:40.398" v="682" actId="1076"/>
          <ac:grpSpMkLst>
            <pc:docMk/>
            <pc:sldMk cId="2636913139" sldId="564"/>
            <ac:grpSpMk id="7" creationId="{CB392DA0-CAD4-4395-8F1D-D7932F43A976}"/>
          </ac:grpSpMkLst>
        </pc:grpChg>
        <pc:picChg chg="add del mod modCrop">
          <ac:chgData name="David Haslam" userId="9342b99d6b31378f" providerId="LiveId" clId="{64B3FFB6-5D65-48E8-8EB6-CE9469AF0895}" dt="2019-06-19T07:56:34.584" v="681" actId="1076"/>
          <ac:picMkLst>
            <pc:docMk/>
            <pc:sldMk cId="2636913139" sldId="564"/>
            <ac:picMk id="4" creationId="{00000000-0000-0000-0000-000000000000}"/>
          </ac:picMkLst>
        </pc:picChg>
      </pc:sldChg>
      <pc:sldChg chg="modSp add ord">
        <pc:chgData name="David Haslam" userId="9342b99d6b31378f" providerId="LiveId" clId="{64B3FFB6-5D65-48E8-8EB6-CE9469AF0895}" dt="2019-06-19T07:50:15.647" v="512" actId="20577"/>
        <pc:sldMkLst>
          <pc:docMk/>
          <pc:sldMk cId="1534724694" sldId="565"/>
        </pc:sldMkLst>
        <pc:spChg chg="mod">
          <ac:chgData name="David Haslam" userId="9342b99d6b31378f" providerId="LiveId" clId="{64B3FFB6-5D65-48E8-8EB6-CE9469AF0895}" dt="2019-06-19T07:50:15.647" v="512" actId="20577"/>
          <ac:spMkLst>
            <pc:docMk/>
            <pc:sldMk cId="1534724694" sldId="565"/>
            <ac:spMk id="5" creationId="{00000000-0000-0000-0000-000000000000}"/>
          </ac:spMkLst>
        </pc:spChg>
        <pc:picChg chg="mod">
          <ac:chgData name="David Haslam" userId="9342b99d6b31378f" providerId="LiveId" clId="{64B3FFB6-5D65-48E8-8EB6-CE9469AF0895}" dt="2019-06-19T07:48:00.178" v="465" actId="1076"/>
          <ac:picMkLst>
            <pc:docMk/>
            <pc:sldMk cId="1534724694" sldId="565"/>
            <ac:picMk id="3" creationId="{45CA2EA2-BA8F-4B57-A6AB-A9E08E9C9D7C}"/>
          </ac:picMkLst>
        </pc:picChg>
      </pc:sldChg>
      <pc:sldChg chg="addSp delSp modSp add ord">
        <pc:chgData name="David Haslam" userId="9342b99d6b31378f" providerId="LiveId" clId="{64B3FFB6-5D65-48E8-8EB6-CE9469AF0895}" dt="2019-06-19T07:50:58.685" v="517" actId="115"/>
        <pc:sldMkLst>
          <pc:docMk/>
          <pc:sldMk cId="203662640" sldId="566"/>
        </pc:sldMkLst>
        <pc:spChg chg="add mod">
          <ac:chgData name="David Haslam" userId="9342b99d6b31378f" providerId="LiveId" clId="{64B3FFB6-5D65-48E8-8EB6-CE9469AF0895}" dt="2019-06-19T07:42:14.636" v="426" actId="14100"/>
          <ac:spMkLst>
            <pc:docMk/>
            <pc:sldMk cId="203662640" sldId="566"/>
            <ac:spMk id="3" creationId="{12551949-B537-49DB-B2EC-75AAF24E34CA}"/>
          </ac:spMkLst>
        </pc:spChg>
        <pc:spChg chg="mod">
          <ac:chgData name="David Haslam" userId="9342b99d6b31378f" providerId="LiveId" clId="{64B3FFB6-5D65-48E8-8EB6-CE9469AF0895}" dt="2019-06-19T07:31:52.176" v="126" actId="1076"/>
          <ac:spMkLst>
            <pc:docMk/>
            <pc:sldMk cId="203662640" sldId="566"/>
            <ac:spMk id="7" creationId="{00000000-0000-0000-0000-000000000000}"/>
          </ac:spMkLst>
        </pc:spChg>
        <pc:spChg chg="mod">
          <ac:chgData name="David Haslam" userId="9342b99d6b31378f" providerId="LiveId" clId="{64B3FFB6-5D65-48E8-8EB6-CE9469AF0895}" dt="2019-06-19T07:31:44.645" v="125" actId="20577"/>
          <ac:spMkLst>
            <pc:docMk/>
            <pc:sldMk cId="203662640" sldId="566"/>
            <ac:spMk id="10" creationId="{00000000-0000-0000-0000-000000000000}"/>
          </ac:spMkLst>
        </pc:spChg>
        <pc:spChg chg="del">
          <ac:chgData name="David Haslam" userId="9342b99d6b31378f" providerId="LiveId" clId="{64B3FFB6-5D65-48E8-8EB6-CE9469AF0895}" dt="2019-06-19T07:28:52.442" v="77" actId="478"/>
          <ac:spMkLst>
            <pc:docMk/>
            <pc:sldMk cId="203662640" sldId="566"/>
            <ac:spMk id="13" creationId="{00000000-0000-0000-0000-000000000000}"/>
          </ac:spMkLst>
        </pc:spChg>
        <pc:spChg chg="del">
          <ac:chgData name="David Haslam" userId="9342b99d6b31378f" providerId="LiveId" clId="{64B3FFB6-5D65-48E8-8EB6-CE9469AF0895}" dt="2019-06-19T07:27:16.496" v="69" actId="478"/>
          <ac:spMkLst>
            <pc:docMk/>
            <pc:sldMk cId="203662640" sldId="566"/>
            <ac:spMk id="14" creationId="{00000000-0000-0000-0000-000000000000}"/>
          </ac:spMkLst>
        </pc:spChg>
        <pc:spChg chg="mod">
          <ac:chgData name="David Haslam" userId="9342b99d6b31378f" providerId="LiveId" clId="{64B3FFB6-5D65-48E8-8EB6-CE9469AF0895}" dt="2019-06-19T07:50:58.685" v="517" actId="115"/>
          <ac:spMkLst>
            <pc:docMk/>
            <pc:sldMk cId="203662640" sldId="566"/>
            <ac:spMk id="15" creationId="{00000000-0000-0000-0000-000000000000}"/>
          </ac:spMkLst>
        </pc:spChg>
        <pc:spChg chg="add mod">
          <ac:chgData name="David Haslam" userId="9342b99d6b31378f" providerId="LiveId" clId="{64B3FFB6-5D65-48E8-8EB6-CE9469AF0895}" dt="2019-06-19T07:32:48.519" v="133" actId="164"/>
          <ac:spMkLst>
            <pc:docMk/>
            <pc:sldMk cId="203662640" sldId="566"/>
            <ac:spMk id="17" creationId="{54DA25FD-2479-4454-9A81-87197EE2BA49}"/>
          </ac:spMkLst>
        </pc:spChg>
        <pc:spChg chg="add mod">
          <ac:chgData name="David Haslam" userId="9342b99d6b31378f" providerId="LiveId" clId="{64B3FFB6-5D65-48E8-8EB6-CE9469AF0895}" dt="2019-06-19T07:32:48.519" v="133" actId="164"/>
          <ac:spMkLst>
            <pc:docMk/>
            <pc:sldMk cId="203662640" sldId="566"/>
            <ac:spMk id="18" creationId="{77D729D1-1FD7-405B-A661-A9C3E71B8EE1}"/>
          </ac:spMkLst>
        </pc:spChg>
        <pc:grpChg chg="add mod">
          <ac:chgData name="David Haslam" userId="9342b99d6b31378f" providerId="LiveId" clId="{64B3FFB6-5D65-48E8-8EB6-CE9469AF0895}" dt="2019-06-19T07:42:24.236" v="436" actId="1035"/>
          <ac:grpSpMkLst>
            <pc:docMk/>
            <pc:sldMk cId="203662640" sldId="566"/>
            <ac:grpSpMk id="2" creationId="{92EEBAF6-D9BB-4537-A215-AA4B7279F7DD}"/>
          </ac:grpSpMkLst>
        </pc:grpChg>
        <pc:grpChg chg="mod">
          <ac:chgData name="David Haslam" userId="9342b99d6b31378f" providerId="LiveId" clId="{64B3FFB6-5D65-48E8-8EB6-CE9469AF0895}" dt="2019-06-19T07:42:24.236" v="436" actId="1035"/>
          <ac:grpSpMkLst>
            <pc:docMk/>
            <pc:sldMk cId="203662640" sldId="566"/>
            <ac:grpSpMk id="12" creationId="{00000000-0000-0000-0000-000000000000}"/>
          </ac:grpSpMkLst>
        </pc:grpChg>
        <pc:picChg chg="del">
          <ac:chgData name="David Haslam" userId="9342b99d6b31378f" providerId="LiveId" clId="{64B3FFB6-5D65-48E8-8EB6-CE9469AF0895}" dt="2019-06-19T07:27:12.016" v="68" actId="478"/>
          <ac:picMkLst>
            <pc:docMk/>
            <pc:sldMk cId="203662640" sldId="566"/>
            <ac:picMk id="6" creationId="{00000000-0000-0000-0000-000000000000}"/>
          </ac:picMkLst>
        </pc:picChg>
        <pc:picChg chg="add mod modCrop">
          <ac:chgData name="David Haslam" userId="9342b99d6b31378f" providerId="LiveId" clId="{64B3FFB6-5D65-48E8-8EB6-CE9469AF0895}" dt="2019-06-19T07:32:48.519" v="133" actId="164"/>
          <ac:picMkLst>
            <pc:docMk/>
            <pc:sldMk cId="203662640" sldId="566"/>
            <ac:picMk id="16" creationId="{9D5372F7-A9AA-40C9-861E-5D2296C8AAF2}"/>
          </ac:picMkLst>
        </pc:picChg>
        <pc:picChg chg="add mod modCrop">
          <ac:chgData name="David Haslam" userId="9342b99d6b31378f" providerId="LiveId" clId="{64B3FFB6-5D65-48E8-8EB6-CE9469AF0895}" dt="2019-06-19T07:32:48.519" v="133" actId="164"/>
          <ac:picMkLst>
            <pc:docMk/>
            <pc:sldMk cId="203662640" sldId="566"/>
            <ac:picMk id="19" creationId="{E90758B9-8BF0-4317-9B8B-C3EC7DE62A83}"/>
          </ac:picMkLst>
        </pc:picChg>
      </pc:sldChg>
      <pc:sldChg chg="add del ord">
        <pc:chgData name="David Haslam" userId="9342b99d6b31378f" providerId="LiveId" clId="{64B3FFB6-5D65-48E8-8EB6-CE9469AF0895}" dt="2019-06-19T07:58:43.954" v="693" actId="2696"/>
        <pc:sldMkLst>
          <pc:docMk/>
          <pc:sldMk cId="4245511291" sldId="567"/>
        </pc:sldMkLst>
      </pc:sldChg>
      <pc:sldChg chg="add ord">
        <pc:chgData name="David Haslam" userId="9342b99d6b31378f" providerId="LiveId" clId="{64B3FFB6-5D65-48E8-8EB6-CE9469AF0895}" dt="2019-06-19T07:21:10.405" v="60"/>
        <pc:sldMkLst>
          <pc:docMk/>
          <pc:sldMk cId="1043068598" sldId="568"/>
        </pc:sldMkLst>
      </pc:sldChg>
      <pc:sldChg chg="addSp delSp modSp add ord">
        <pc:chgData name="David Haslam" userId="9342b99d6b31378f" providerId="LiveId" clId="{64B3FFB6-5D65-48E8-8EB6-CE9469AF0895}" dt="2019-06-19T07:57:49.609" v="691" actId="1076"/>
        <pc:sldMkLst>
          <pc:docMk/>
          <pc:sldMk cId="163704954" sldId="569"/>
        </pc:sldMkLst>
        <pc:spChg chg="mod">
          <ac:chgData name="David Haslam" userId="9342b99d6b31378f" providerId="LiveId" clId="{64B3FFB6-5D65-48E8-8EB6-CE9469AF0895}" dt="2019-06-19T07:56:02.294" v="674" actId="164"/>
          <ac:spMkLst>
            <pc:docMk/>
            <pc:sldMk cId="163704954" sldId="569"/>
            <ac:spMk id="6" creationId="{00000000-0000-0000-0000-000000000000}"/>
          </ac:spMkLst>
        </pc:spChg>
        <pc:spChg chg="mod">
          <ac:chgData name="David Haslam" userId="9342b99d6b31378f" providerId="LiveId" clId="{64B3FFB6-5D65-48E8-8EB6-CE9469AF0895}" dt="2019-06-19T07:57:49.609" v="691" actId="1076"/>
          <ac:spMkLst>
            <pc:docMk/>
            <pc:sldMk cId="163704954" sldId="569"/>
            <ac:spMk id="7" creationId="{00000000-0000-0000-0000-000000000000}"/>
          </ac:spMkLst>
        </pc:spChg>
        <pc:spChg chg="mod">
          <ac:chgData name="David Haslam" userId="9342b99d6b31378f" providerId="LiveId" clId="{64B3FFB6-5D65-48E8-8EB6-CE9469AF0895}" dt="2019-06-19T07:57:49.609" v="691" actId="1076"/>
          <ac:spMkLst>
            <pc:docMk/>
            <pc:sldMk cId="163704954" sldId="569"/>
            <ac:spMk id="9" creationId="{00000000-0000-0000-0000-000000000000}"/>
          </ac:spMkLst>
        </pc:spChg>
        <pc:spChg chg="mod">
          <ac:chgData name="David Haslam" userId="9342b99d6b31378f" providerId="LiveId" clId="{64B3FFB6-5D65-48E8-8EB6-CE9469AF0895}" dt="2019-06-19T07:54:47.180" v="671" actId="20577"/>
          <ac:spMkLst>
            <pc:docMk/>
            <pc:sldMk cId="163704954" sldId="569"/>
            <ac:spMk id="15" creationId="{00000000-0000-0000-0000-000000000000}"/>
          </ac:spMkLst>
        </pc:spChg>
        <pc:spChg chg="mod">
          <ac:chgData name="David Haslam" userId="9342b99d6b31378f" providerId="LiveId" clId="{64B3FFB6-5D65-48E8-8EB6-CE9469AF0895}" dt="2019-06-19T07:56:02.294" v="674" actId="164"/>
          <ac:spMkLst>
            <pc:docMk/>
            <pc:sldMk cId="163704954" sldId="569"/>
            <ac:spMk id="16" creationId="{00000000-0000-0000-0000-000000000000}"/>
          </ac:spMkLst>
        </pc:spChg>
        <pc:spChg chg="mod">
          <ac:chgData name="David Haslam" userId="9342b99d6b31378f" providerId="LiveId" clId="{64B3FFB6-5D65-48E8-8EB6-CE9469AF0895}" dt="2019-06-19T07:56:02.294" v="674" actId="164"/>
          <ac:spMkLst>
            <pc:docMk/>
            <pc:sldMk cId="163704954" sldId="569"/>
            <ac:spMk id="17" creationId="{00000000-0000-0000-0000-000000000000}"/>
          </ac:spMkLst>
        </pc:spChg>
        <pc:grpChg chg="add del mod">
          <ac:chgData name="David Haslam" userId="9342b99d6b31378f" providerId="LiveId" clId="{64B3FFB6-5D65-48E8-8EB6-CE9469AF0895}" dt="2019-06-19T07:57:24.497" v="690" actId="478"/>
          <ac:grpSpMkLst>
            <pc:docMk/>
            <pc:sldMk cId="163704954" sldId="569"/>
            <ac:grpSpMk id="2" creationId="{282F552C-6EDA-4D8C-A222-2040FE6D06A3}"/>
          </ac:grpSpMkLst>
        </pc:grpChg>
        <pc:graphicFrameChg chg="mod">
          <ac:chgData name="David Haslam" userId="9342b99d6b31378f" providerId="LiveId" clId="{64B3FFB6-5D65-48E8-8EB6-CE9469AF0895}" dt="2019-06-19T07:57:49.609" v="691" actId="1076"/>
          <ac:graphicFrameMkLst>
            <pc:docMk/>
            <pc:sldMk cId="163704954" sldId="569"/>
            <ac:graphicFrameMk id="13" creationId="{00000000-0000-0000-0000-000000000000}"/>
          </ac:graphicFrameMkLst>
        </pc:graphicFrameChg>
        <pc:picChg chg="mod">
          <ac:chgData name="David Haslam" userId="9342b99d6b31378f" providerId="LiveId" clId="{64B3FFB6-5D65-48E8-8EB6-CE9469AF0895}" dt="2019-06-19T07:56:02.294" v="674" actId="164"/>
          <ac:picMkLst>
            <pc:docMk/>
            <pc:sldMk cId="163704954" sldId="569"/>
            <ac:picMk id="4" creationId="{00000000-0000-0000-0000-000000000000}"/>
          </ac:picMkLst>
        </pc:picChg>
      </pc:sldChg>
      <pc:sldChg chg="add">
        <pc:chgData name="David Haslam" userId="9342b99d6b31378f" providerId="LiveId" clId="{64B3FFB6-5D65-48E8-8EB6-CE9469AF0895}" dt="2019-06-19T06:57:14.113" v="2"/>
        <pc:sldMkLst>
          <pc:docMk/>
          <pc:sldMk cId="450957548" sldId="570"/>
        </pc:sldMkLst>
      </pc:sldChg>
      <pc:sldChg chg="add">
        <pc:chgData name="David Haslam" userId="9342b99d6b31378f" providerId="LiveId" clId="{64B3FFB6-5D65-48E8-8EB6-CE9469AF0895}" dt="2019-06-19T06:57:14.113" v="2"/>
        <pc:sldMkLst>
          <pc:docMk/>
          <pc:sldMk cId="2873959622" sldId="571"/>
        </pc:sldMkLst>
      </pc:sldChg>
      <pc:sldChg chg="add">
        <pc:chgData name="David Haslam" userId="9342b99d6b31378f" providerId="LiveId" clId="{64B3FFB6-5D65-48E8-8EB6-CE9469AF0895}" dt="2019-06-19T06:57:14.113" v="2"/>
        <pc:sldMkLst>
          <pc:docMk/>
          <pc:sldMk cId="1479630903" sldId="572"/>
        </pc:sldMkLst>
      </pc:sldChg>
      <pc:sldChg chg="add">
        <pc:chgData name="David Haslam" userId="9342b99d6b31378f" providerId="LiveId" clId="{64B3FFB6-5D65-48E8-8EB6-CE9469AF0895}" dt="2019-06-19T07:19:42.187" v="50"/>
        <pc:sldMkLst>
          <pc:docMk/>
          <pc:sldMk cId="3252195015" sldId="826"/>
        </pc:sldMkLst>
      </pc:sldChg>
      <pc:sldChg chg="modSp add ord">
        <pc:chgData name="David Haslam" userId="9342b99d6b31378f" providerId="LiveId" clId="{64B3FFB6-5D65-48E8-8EB6-CE9469AF0895}" dt="2019-06-19T08:10:31.420" v="866" actId="404"/>
        <pc:sldMkLst>
          <pc:docMk/>
          <pc:sldMk cId="3104521926" sldId="835"/>
        </pc:sldMkLst>
        <pc:spChg chg="mod">
          <ac:chgData name="David Haslam" userId="9342b99d6b31378f" providerId="LiveId" clId="{64B3FFB6-5D65-48E8-8EB6-CE9469AF0895}" dt="2019-06-19T08:10:31.420" v="866" actId="404"/>
          <ac:spMkLst>
            <pc:docMk/>
            <pc:sldMk cId="3104521926" sldId="835"/>
            <ac:spMk id="11" creationId="{10B15788-BF44-47F3-8680-8A7BB5BA410D}"/>
          </ac:spMkLst>
        </pc:spChg>
      </pc:sldChg>
      <pc:sldChg chg="add">
        <pc:chgData name="David Haslam" userId="9342b99d6b31378f" providerId="LiveId" clId="{64B3FFB6-5D65-48E8-8EB6-CE9469AF0895}" dt="2019-06-19T07:20:34.062" v="53"/>
        <pc:sldMkLst>
          <pc:docMk/>
          <pc:sldMk cId="2096851015" sldId="836"/>
        </pc:sldMkLst>
      </pc:sldChg>
      <pc:sldChg chg="addSp delSp modSp add">
        <pc:chgData name="David Haslam" userId="9342b99d6b31378f" providerId="LiveId" clId="{64B3FFB6-5D65-48E8-8EB6-CE9469AF0895}" dt="2019-06-19T08:09:30.872" v="861" actId="403"/>
        <pc:sldMkLst>
          <pc:docMk/>
          <pc:sldMk cId="611190219" sldId="837"/>
        </pc:sldMkLst>
        <pc:spChg chg="del">
          <ac:chgData name="David Haslam" userId="9342b99d6b31378f" providerId="LiveId" clId="{64B3FFB6-5D65-48E8-8EB6-CE9469AF0895}" dt="2019-06-19T08:04:26.104" v="695"/>
          <ac:spMkLst>
            <pc:docMk/>
            <pc:sldMk cId="611190219" sldId="837"/>
            <ac:spMk id="2" creationId="{50AC6412-CAF8-4765-B9F4-69AFCFE9117D}"/>
          </ac:spMkLst>
        </pc:spChg>
        <pc:spChg chg="del">
          <ac:chgData name="David Haslam" userId="9342b99d6b31378f" providerId="LiveId" clId="{64B3FFB6-5D65-48E8-8EB6-CE9469AF0895}" dt="2019-06-19T08:04:26.104" v="695"/>
          <ac:spMkLst>
            <pc:docMk/>
            <pc:sldMk cId="611190219" sldId="837"/>
            <ac:spMk id="3" creationId="{67EF1A26-5C7B-4DC3-B924-5657527239FF}"/>
          </ac:spMkLst>
        </pc:spChg>
        <pc:spChg chg="add mod">
          <ac:chgData name="David Haslam" userId="9342b99d6b31378f" providerId="LiveId" clId="{64B3FFB6-5D65-48E8-8EB6-CE9469AF0895}" dt="2019-06-19T08:09:30.872" v="861" actId="403"/>
          <ac:spMkLst>
            <pc:docMk/>
            <pc:sldMk cId="611190219" sldId="837"/>
            <ac:spMk id="7" creationId="{17AFE388-368F-44B3-993F-3261B0E3103D}"/>
          </ac:spMkLst>
        </pc:spChg>
        <pc:graphicFrameChg chg="add del mod modGraphic">
          <ac:chgData name="David Haslam" userId="9342b99d6b31378f" providerId="LiveId" clId="{64B3FFB6-5D65-48E8-8EB6-CE9469AF0895}" dt="2019-06-19T08:05:04.121" v="705" actId="478"/>
          <ac:graphicFrameMkLst>
            <pc:docMk/>
            <pc:sldMk cId="611190219" sldId="837"/>
            <ac:graphicFrameMk id="4" creationId="{8309C702-70C1-49BE-9154-3CF41AB2CE59}"/>
          </ac:graphicFrameMkLst>
        </pc:graphicFrameChg>
        <pc:graphicFrameChg chg="add del mod modGraphic">
          <ac:chgData name="David Haslam" userId="9342b99d6b31378f" providerId="LiveId" clId="{64B3FFB6-5D65-48E8-8EB6-CE9469AF0895}" dt="2019-06-19T08:06:54.445" v="727" actId="478"/>
          <ac:graphicFrameMkLst>
            <pc:docMk/>
            <pc:sldMk cId="611190219" sldId="837"/>
            <ac:graphicFrameMk id="5" creationId="{BE5C0169-2861-44B5-9047-6720392228BA}"/>
          </ac:graphicFrameMkLst>
        </pc:graphicFrameChg>
        <pc:picChg chg="add mod modCrop">
          <ac:chgData name="David Haslam" userId="9342b99d6b31378f" providerId="LiveId" clId="{64B3FFB6-5D65-48E8-8EB6-CE9469AF0895}" dt="2019-06-19T08:07:50.618" v="776" actId="1076"/>
          <ac:picMkLst>
            <pc:docMk/>
            <pc:sldMk cId="611190219" sldId="837"/>
            <ac:picMk id="6" creationId="{BBEF114D-F69E-4E46-B79A-2588F720D312}"/>
          </ac:picMkLst>
        </pc:picChg>
      </pc:sldChg>
      <pc:sldChg chg="add del">
        <pc:chgData name="David Haslam" userId="9342b99d6b31378f" providerId="LiveId" clId="{64B3FFB6-5D65-48E8-8EB6-CE9469AF0895}" dt="2019-06-19T07:54:10.450" v="618" actId="2696"/>
        <pc:sldMkLst>
          <pc:docMk/>
          <pc:sldMk cId="1224513069" sldId="837"/>
        </pc:sldMkLst>
      </pc:sldChg>
      <pc:sldChg chg="add">
        <pc:chgData name="David Haslam" userId="9342b99d6b31378f" providerId="LiveId" clId="{64B3FFB6-5D65-48E8-8EB6-CE9469AF0895}" dt="2019-06-19T08:17:20.641" v="1157"/>
        <pc:sldMkLst>
          <pc:docMk/>
          <pc:sldMk cId="3456655409" sldId="838"/>
        </pc:sldMkLst>
      </pc:sldChg>
      <pc:sldMasterChg chg="delSldLayout">
        <pc:chgData name="David Haslam" userId="9342b99d6b31378f" providerId="LiveId" clId="{64B3FFB6-5D65-48E8-8EB6-CE9469AF0895}" dt="2019-06-19T07:02:12.325" v="25" actId="2696"/>
        <pc:sldMasterMkLst>
          <pc:docMk/>
          <pc:sldMasterMk cId="0" sldId="2147483661"/>
        </pc:sldMasterMkLst>
        <pc:sldLayoutChg chg="del">
          <pc:chgData name="David Haslam" userId="9342b99d6b31378f" providerId="LiveId" clId="{64B3FFB6-5D65-48E8-8EB6-CE9469AF0895}" dt="2019-06-19T07:02:12.325" v="25" actId="2696"/>
          <pc:sldLayoutMkLst>
            <pc:docMk/>
            <pc:sldMasterMk cId="0" sldId="2147483661"/>
            <pc:sldLayoutMk cId="2508299459" sldId="2147483674"/>
          </pc:sldLayoutMkLst>
        </pc:sldLayoutChg>
      </pc:sldMasterChg>
    </pc:docChg>
  </pc:docChgLst>
  <pc:docChgLst>
    <pc:chgData name="David Haslam" userId="9342b99d6b31378f" providerId="LiveId" clId="{352BF00B-D2E9-4B52-9F70-0C6D6741E854}"/>
    <pc:docChg chg="custSel addSld modSld">
      <pc:chgData name="David Haslam" userId="9342b99d6b31378f" providerId="LiveId" clId="{352BF00B-D2E9-4B52-9F70-0C6D6741E854}" dt="2019-06-19T12:13:27.773" v="139" actId="478"/>
      <pc:docMkLst>
        <pc:docMk/>
      </pc:docMkLst>
      <pc:sldChg chg="delSp">
        <pc:chgData name="David Haslam" userId="9342b99d6b31378f" providerId="LiveId" clId="{352BF00B-D2E9-4B52-9F70-0C6D6741E854}" dt="2019-06-19T11:53:04.172" v="0"/>
        <pc:sldMkLst>
          <pc:docMk/>
          <pc:sldMk cId="3456655409" sldId="838"/>
        </pc:sldMkLst>
        <pc:spChg chg="del">
          <ac:chgData name="David Haslam" userId="9342b99d6b31378f" providerId="LiveId" clId="{352BF00B-D2E9-4B52-9F70-0C6D6741E854}" dt="2019-06-19T11:53:04.172" v="0"/>
          <ac:spMkLst>
            <pc:docMk/>
            <pc:sldMk cId="3456655409" sldId="838"/>
            <ac:spMk id="2" creationId="{3D077E8F-988B-4C29-BE44-D5BB21E52523}"/>
          </ac:spMkLst>
        </pc:spChg>
        <pc:spChg chg="del">
          <ac:chgData name="David Haslam" userId="9342b99d6b31378f" providerId="LiveId" clId="{352BF00B-D2E9-4B52-9F70-0C6D6741E854}" dt="2019-06-19T11:53:04.172" v="0"/>
          <ac:spMkLst>
            <pc:docMk/>
            <pc:sldMk cId="3456655409" sldId="838"/>
            <ac:spMk id="3" creationId="{84FB5EDF-3E2F-41BE-ABA8-2141B0EC4718}"/>
          </ac:spMkLst>
        </pc:spChg>
      </pc:sldChg>
      <pc:sldChg chg="delSp add">
        <pc:chgData name="David Haslam" userId="9342b99d6b31378f" providerId="LiveId" clId="{352BF00B-D2E9-4B52-9F70-0C6D6741E854}" dt="2019-06-19T11:53:19.002" v="3"/>
        <pc:sldMkLst>
          <pc:docMk/>
          <pc:sldMk cId="1883327898" sldId="839"/>
        </pc:sldMkLst>
        <pc:spChg chg="del">
          <ac:chgData name="David Haslam" userId="9342b99d6b31378f" providerId="LiveId" clId="{352BF00B-D2E9-4B52-9F70-0C6D6741E854}" dt="2019-06-19T11:53:19.002" v="3"/>
          <ac:spMkLst>
            <pc:docMk/>
            <pc:sldMk cId="1883327898" sldId="839"/>
            <ac:spMk id="2" creationId="{AE0A1933-CA55-462B-B2F8-71B383E15193}"/>
          </ac:spMkLst>
        </pc:spChg>
        <pc:spChg chg="del">
          <ac:chgData name="David Haslam" userId="9342b99d6b31378f" providerId="LiveId" clId="{352BF00B-D2E9-4B52-9F70-0C6D6741E854}" dt="2019-06-19T11:53:19.002" v="3"/>
          <ac:spMkLst>
            <pc:docMk/>
            <pc:sldMk cId="1883327898" sldId="839"/>
            <ac:spMk id="3" creationId="{A40A328A-66A6-4028-8EFC-73FC4E7AE3C4}"/>
          </ac:spMkLst>
        </pc:spChg>
      </pc:sldChg>
      <pc:sldChg chg="delSp modSp add">
        <pc:chgData name="David Haslam" userId="9342b99d6b31378f" providerId="LiveId" clId="{352BF00B-D2E9-4B52-9F70-0C6D6741E854}" dt="2019-06-19T11:55:15.650" v="5" actId="1076"/>
        <pc:sldMkLst>
          <pc:docMk/>
          <pc:sldMk cId="934485304" sldId="840"/>
        </pc:sldMkLst>
        <pc:spChg chg="del">
          <ac:chgData name="David Haslam" userId="9342b99d6b31378f" providerId="LiveId" clId="{352BF00B-D2E9-4B52-9F70-0C6D6741E854}" dt="2019-06-19T11:53:24.341" v="4"/>
          <ac:spMkLst>
            <pc:docMk/>
            <pc:sldMk cId="934485304" sldId="840"/>
            <ac:spMk id="2" creationId="{42E84348-4EF7-485B-918C-B4DD1BC4BFF3}"/>
          </ac:spMkLst>
        </pc:spChg>
        <pc:spChg chg="del">
          <ac:chgData name="David Haslam" userId="9342b99d6b31378f" providerId="LiveId" clId="{352BF00B-D2E9-4B52-9F70-0C6D6741E854}" dt="2019-06-19T11:53:24.341" v="4"/>
          <ac:spMkLst>
            <pc:docMk/>
            <pc:sldMk cId="934485304" sldId="840"/>
            <ac:spMk id="3" creationId="{793467F9-02E5-4F27-A611-40E06C6FF9A2}"/>
          </ac:spMkLst>
        </pc:spChg>
        <pc:picChg chg="mod">
          <ac:chgData name="David Haslam" userId="9342b99d6b31378f" providerId="LiveId" clId="{352BF00B-D2E9-4B52-9F70-0C6D6741E854}" dt="2019-06-19T11:55:15.650" v="5" actId="1076"/>
          <ac:picMkLst>
            <pc:docMk/>
            <pc:sldMk cId="934485304" sldId="840"/>
            <ac:picMk id="4" creationId="{0757D37D-5CDA-45F6-A057-52C0D9AE29A8}"/>
          </ac:picMkLst>
        </pc:picChg>
      </pc:sldChg>
      <pc:sldChg chg="delSp add">
        <pc:chgData name="David Haslam" userId="9342b99d6b31378f" providerId="LiveId" clId="{352BF00B-D2E9-4B52-9F70-0C6D6741E854}" dt="2019-06-19T11:56:14.660" v="7"/>
        <pc:sldMkLst>
          <pc:docMk/>
          <pc:sldMk cId="3831388052" sldId="841"/>
        </pc:sldMkLst>
        <pc:spChg chg="del">
          <ac:chgData name="David Haslam" userId="9342b99d6b31378f" providerId="LiveId" clId="{352BF00B-D2E9-4B52-9F70-0C6D6741E854}" dt="2019-06-19T11:56:14.660" v="7"/>
          <ac:spMkLst>
            <pc:docMk/>
            <pc:sldMk cId="3831388052" sldId="841"/>
            <ac:spMk id="2" creationId="{C2762D8E-B845-44D5-9ECC-A37B65D1CB76}"/>
          </ac:spMkLst>
        </pc:spChg>
        <pc:spChg chg="del">
          <ac:chgData name="David Haslam" userId="9342b99d6b31378f" providerId="LiveId" clId="{352BF00B-D2E9-4B52-9F70-0C6D6741E854}" dt="2019-06-19T11:56:14.660" v="7"/>
          <ac:spMkLst>
            <pc:docMk/>
            <pc:sldMk cId="3831388052" sldId="841"/>
            <ac:spMk id="3" creationId="{16829AB0-1B8C-4F2A-BE9A-D294F939E734}"/>
          </ac:spMkLst>
        </pc:spChg>
      </pc:sldChg>
      <pc:sldChg chg="addSp delSp modSp add">
        <pc:chgData name="David Haslam" userId="9342b99d6b31378f" providerId="LiveId" clId="{352BF00B-D2E9-4B52-9F70-0C6D6741E854}" dt="2019-06-19T12:01:58.888" v="107" actId="1076"/>
        <pc:sldMkLst>
          <pc:docMk/>
          <pc:sldMk cId="2998868516" sldId="842"/>
        </pc:sldMkLst>
        <pc:spChg chg="del">
          <ac:chgData name="David Haslam" userId="9342b99d6b31378f" providerId="LiveId" clId="{352BF00B-D2E9-4B52-9F70-0C6D6741E854}" dt="2019-06-19T11:58:58.478" v="9"/>
          <ac:spMkLst>
            <pc:docMk/>
            <pc:sldMk cId="2998868516" sldId="842"/>
            <ac:spMk id="2" creationId="{957834BF-A9BF-45AD-8FAE-8734D757D488}"/>
          </ac:spMkLst>
        </pc:spChg>
        <pc:spChg chg="del">
          <ac:chgData name="David Haslam" userId="9342b99d6b31378f" providerId="LiveId" clId="{352BF00B-D2E9-4B52-9F70-0C6D6741E854}" dt="2019-06-19T11:58:58.478" v="9"/>
          <ac:spMkLst>
            <pc:docMk/>
            <pc:sldMk cId="2998868516" sldId="842"/>
            <ac:spMk id="3" creationId="{F7359013-7829-4AD7-A6F4-F48A42EC58F1}"/>
          </ac:spMkLst>
        </pc:spChg>
        <pc:spChg chg="add mod">
          <ac:chgData name="David Haslam" userId="9342b99d6b31378f" providerId="LiveId" clId="{352BF00B-D2E9-4B52-9F70-0C6D6741E854}" dt="2019-06-19T12:00:51.835" v="80" actId="20577"/>
          <ac:spMkLst>
            <pc:docMk/>
            <pc:sldMk cId="2998868516" sldId="842"/>
            <ac:spMk id="5" creationId="{06F5236C-FF84-46AF-B445-2E1EB82F3878}"/>
          </ac:spMkLst>
        </pc:spChg>
        <pc:spChg chg="add mod">
          <ac:chgData name="David Haslam" userId="9342b99d6b31378f" providerId="LiveId" clId="{352BF00B-D2E9-4B52-9F70-0C6D6741E854}" dt="2019-06-19T12:00:18.441" v="74" actId="1076"/>
          <ac:spMkLst>
            <pc:docMk/>
            <pc:sldMk cId="2998868516" sldId="842"/>
            <ac:spMk id="6" creationId="{BF601951-B4B1-4C6A-805E-74DC2E441858}"/>
          </ac:spMkLst>
        </pc:spChg>
        <pc:spChg chg="mod">
          <ac:chgData name="David Haslam" userId="9342b99d6b31378f" providerId="LiveId" clId="{352BF00B-D2E9-4B52-9F70-0C6D6741E854}" dt="2019-06-19T12:01:55.621" v="106" actId="1076"/>
          <ac:spMkLst>
            <pc:docMk/>
            <pc:sldMk cId="2998868516" sldId="842"/>
            <ac:spMk id="7" creationId="{BA1BD93A-646F-46EC-94E5-D6F31ACE6D5A}"/>
          </ac:spMkLst>
        </pc:spChg>
        <pc:picChg chg="mod">
          <ac:chgData name="David Haslam" userId="9342b99d6b31378f" providerId="LiveId" clId="{352BF00B-D2E9-4B52-9F70-0C6D6741E854}" dt="2019-06-19T12:01:58.888" v="107" actId="1076"/>
          <ac:picMkLst>
            <pc:docMk/>
            <pc:sldMk cId="2998868516" sldId="842"/>
            <ac:picMk id="4" creationId="{70655C1E-5962-443B-8FE7-10FA7B37C76C}"/>
          </ac:picMkLst>
        </pc:picChg>
      </pc:sldChg>
      <pc:sldChg chg="delSp modSp add">
        <pc:chgData name="David Haslam" userId="9342b99d6b31378f" providerId="LiveId" clId="{352BF00B-D2E9-4B52-9F70-0C6D6741E854}" dt="2019-06-19T12:09:49.181" v="133" actId="1076"/>
        <pc:sldMkLst>
          <pc:docMk/>
          <pc:sldMk cId="606531465" sldId="843"/>
        </pc:sldMkLst>
        <pc:spChg chg="del">
          <ac:chgData name="David Haslam" userId="9342b99d6b31378f" providerId="LiveId" clId="{352BF00B-D2E9-4B52-9F70-0C6D6741E854}" dt="2019-06-19T12:08:00.498" v="109"/>
          <ac:spMkLst>
            <pc:docMk/>
            <pc:sldMk cId="606531465" sldId="843"/>
            <ac:spMk id="2" creationId="{CDE072C1-7E72-4843-8DC7-0A0EDE707AF8}"/>
          </ac:spMkLst>
        </pc:spChg>
        <pc:spChg chg="del">
          <ac:chgData name="David Haslam" userId="9342b99d6b31378f" providerId="LiveId" clId="{352BF00B-D2E9-4B52-9F70-0C6D6741E854}" dt="2019-06-19T12:08:00.498" v="109"/>
          <ac:spMkLst>
            <pc:docMk/>
            <pc:sldMk cId="606531465" sldId="843"/>
            <ac:spMk id="3" creationId="{AB8B6556-1A09-493E-B240-3099043C83A2}"/>
          </ac:spMkLst>
        </pc:spChg>
        <pc:spChg chg="mod">
          <ac:chgData name="David Haslam" userId="9342b99d6b31378f" providerId="LiveId" clId="{352BF00B-D2E9-4B52-9F70-0C6D6741E854}" dt="2019-06-19T12:09:49.181" v="133" actId="1076"/>
          <ac:spMkLst>
            <pc:docMk/>
            <pc:sldMk cId="606531465" sldId="843"/>
            <ac:spMk id="6" creationId="{9EB7144D-365B-45F0-A347-05E70480D28E}"/>
          </ac:spMkLst>
        </pc:spChg>
        <pc:picChg chg="mod">
          <ac:chgData name="David Haslam" userId="9342b99d6b31378f" providerId="LiveId" clId="{352BF00B-D2E9-4B52-9F70-0C6D6741E854}" dt="2019-06-19T12:08:09.695" v="111" actId="14100"/>
          <ac:picMkLst>
            <pc:docMk/>
            <pc:sldMk cId="606531465" sldId="843"/>
            <ac:picMk id="4" creationId="{3E7A6D2E-1860-47CC-AB3A-10727A2CEADE}"/>
          </ac:picMkLst>
        </pc:picChg>
      </pc:sldChg>
      <pc:sldChg chg="delSp add">
        <pc:chgData name="David Haslam" userId="9342b99d6b31378f" providerId="LiveId" clId="{352BF00B-D2E9-4B52-9F70-0C6D6741E854}" dt="2019-06-19T12:11:06.401" v="135"/>
        <pc:sldMkLst>
          <pc:docMk/>
          <pc:sldMk cId="3891262849" sldId="844"/>
        </pc:sldMkLst>
        <pc:spChg chg="del">
          <ac:chgData name="David Haslam" userId="9342b99d6b31378f" providerId="LiveId" clId="{352BF00B-D2E9-4B52-9F70-0C6D6741E854}" dt="2019-06-19T12:11:06.401" v="135"/>
          <ac:spMkLst>
            <pc:docMk/>
            <pc:sldMk cId="3891262849" sldId="844"/>
            <ac:spMk id="2" creationId="{3D055346-3E2F-4E34-BE6D-849047C89D83}"/>
          </ac:spMkLst>
        </pc:spChg>
        <pc:spChg chg="del">
          <ac:chgData name="David Haslam" userId="9342b99d6b31378f" providerId="LiveId" clId="{352BF00B-D2E9-4B52-9F70-0C6D6741E854}" dt="2019-06-19T12:11:06.401" v="135"/>
          <ac:spMkLst>
            <pc:docMk/>
            <pc:sldMk cId="3891262849" sldId="844"/>
            <ac:spMk id="3" creationId="{22906EF2-C113-45E8-85DF-046FA0B457D0}"/>
          </ac:spMkLst>
        </pc:spChg>
      </pc:sldChg>
      <pc:sldChg chg="delSp modSp add">
        <pc:chgData name="David Haslam" userId="9342b99d6b31378f" providerId="LiveId" clId="{352BF00B-D2E9-4B52-9F70-0C6D6741E854}" dt="2019-06-19T12:13:27.773" v="139" actId="478"/>
        <pc:sldMkLst>
          <pc:docMk/>
          <pc:sldMk cId="52079913" sldId="845"/>
        </pc:sldMkLst>
        <pc:spChg chg="del">
          <ac:chgData name="David Haslam" userId="9342b99d6b31378f" providerId="LiveId" clId="{352BF00B-D2E9-4B52-9F70-0C6D6741E854}" dt="2019-06-19T12:12:11.553" v="137"/>
          <ac:spMkLst>
            <pc:docMk/>
            <pc:sldMk cId="52079913" sldId="845"/>
            <ac:spMk id="2" creationId="{5270FFA1-772F-452C-A13B-04E5DCEA3198}"/>
          </ac:spMkLst>
        </pc:spChg>
        <pc:spChg chg="del">
          <ac:chgData name="David Haslam" userId="9342b99d6b31378f" providerId="LiveId" clId="{352BF00B-D2E9-4B52-9F70-0C6D6741E854}" dt="2019-06-19T12:12:11.553" v="137"/>
          <ac:spMkLst>
            <pc:docMk/>
            <pc:sldMk cId="52079913" sldId="845"/>
            <ac:spMk id="3" creationId="{13FE4FE3-91C7-4262-B20D-AFF56123367A}"/>
          </ac:spMkLst>
        </pc:spChg>
        <pc:picChg chg="del mod">
          <ac:chgData name="David Haslam" userId="9342b99d6b31378f" providerId="LiveId" clId="{352BF00B-D2E9-4B52-9F70-0C6D6741E854}" dt="2019-06-19T12:13:27.773" v="139" actId="478"/>
          <ac:picMkLst>
            <pc:docMk/>
            <pc:sldMk cId="52079913" sldId="845"/>
            <ac:picMk id="4" creationId="{5CFC65ED-1322-4FBE-9807-09AAEC01FF2C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CF0F7ED-443B-4ACE-BD90-233E4EA0A563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245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extShape 1"/>
          <p:cNvSpPr txBox="1"/>
          <p:nvPr/>
        </p:nvSpPr>
        <p:spPr>
          <a:xfrm>
            <a:off x="3970800" y="8830080"/>
            <a:ext cx="3037320" cy="466200"/>
          </a:xfrm>
          <a:prstGeom prst="rect">
            <a:avLst/>
          </a:prstGeom>
          <a:noFill/>
          <a:ln>
            <a:noFill/>
          </a:ln>
        </p:spPr>
        <p:txBody>
          <a:bodyPr lIns="93240" tIns="46440" rIns="93240" bIns="46440" anchor="b"/>
          <a:lstStyle/>
          <a:p>
            <a:pPr algn="r">
              <a:lnSpc>
                <a:spcPct val="100000"/>
              </a:lnSpc>
            </a:pPr>
            <a:fld id="{9D451435-DCFC-4B52-A808-5B05103B9F7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8080" cy="3660120"/>
          </a:xfrm>
          <a:prstGeom prst="rect">
            <a:avLst/>
          </a:prstGeom>
        </p:spPr>
        <p:txBody>
          <a:bodyPr lIns="93240" tIns="46440" rIns="93240" bIns="4644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10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FCF0F7ED-443B-4ACE-BD90-233E4EA0A56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0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771040" y="1604520"/>
            <a:ext cx="664848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771040" y="1604520"/>
            <a:ext cx="66484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771040" y="1604520"/>
            <a:ext cx="664848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771040" y="1604520"/>
            <a:ext cx="66484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C34F653-8135-4E17-904F-51F5BAEB0A44}" type="datetime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6/19/2019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4038720" y="6356520"/>
            <a:ext cx="411456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720" y="6356520"/>
            <a:ext cx="27427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2A182F8-CE02-4EF3-A292-10EE5D03CAD7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36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36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C7009BE-50B2-4C66-9FE9-CAB7F48226AC}" type="datetime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6/19/2019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720" y="6356520"/>
            <a:ext cx="411456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720" y="6356520"/>
            <a:ext cx="27427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7AA33F6-674E-49FA-8BF1-8307B3C368EE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240" algn="l" defTabSz="914400" rtl="0" eaLnBrk="1" latinLnBrk="0" hangingPunct="1">
        <a:lnSpc>
          <a:spcPct val="100000"/>
        </a:lnSpc>
        <a:spcBef>
          <a:spcPts val="1000"/>
        </a:spcBef>
        <a:buClr>
          <a:srgbClr val="000000"/>
        </a:buClr>
        <a:buSzPct val="45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Excel_Worksheet1.xlsx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1.png"/><Relationship Id="rId4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81.svg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sv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47145" y="316982"/>
            <a:ext cx="12044855" cy="313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defRPr/>
            </a:pPr>
            <a:r>
              <a:rPr lang="en-US" sz="5400" dirty="0">
                <a:latin typeface="+mj-lt"/>
              </a:rPr>
              <a:t>Introduction to Microbiome Analysis</a:t>
            </a:r>
          </a:p>
        </p:txBody>
      </p:sp>
      <p:sp>
        <p:nvSpPr>
          <p:cNvPr id="126" name="CustomShape 2"/>
          <p:cNvSpPr/>
          <p:nvPr/>
        </p:nvSpPr>
        <p:spPr>
          <a:xfrm>
            <a:off x="1881352" y="2301766"/>
            <a:ext cx="8471337" cy="2585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/>
            <a:r>
              <a:rPr lang="en-US" sz="3200" dirty="0">
                <a:solidFill>
                  <a:srgbClr val="005392"/>
                </a:solidFill>
              </a:rPr>
              <a:t>UC-CCHMC Microbiome Course</a:t>
            </a:r>
          </a:p>
          <a:p>
            <a:pPr algn="ctr"/>
            <a:endParaRPr lang="en-US" sz="3200" spc="-1" dirty="0">
              <a:solidFill>
                <a:srgbClr val="00539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>
                <a:solidFill>
                  <a:srgbClr val="0053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June 19, 2019</a:t>
            </a:r>
            <a:endParaRPr lang="en-US" spc="-1" dirty="0">
              <a:solidFill>
                <a:srgbClr val="005392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791845" y="5385960"/>
            <a:ext cx="4106880" cy="112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1469C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David Haslam, M.D.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1469C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Associate Professor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1469C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Division of Infectious Diseases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543" y="4887310"/>
            <a:ext cx="4049648" cy="185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415"/>
          <a:stretch/>
        </p:blipFill>
        <p:spPr>
          <a:xfrm>
            <a:off x="901098" y="838532"/>
            <a:ext cx="5037248" cy="4814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476"/>
          <a:stretch/>
        </p:blipFill>
        <p:spPr>
          <a:xfrm>
            <a:off x="6401784" y="838532"/>
            <a:ext cx="5544146" cy="46865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9943" y="7039"/>
            <a:ext cx="11565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5392"/>
                </a:solidFill>
                <a:latin typeface="+mj-lt"/>
              </a:rPr>
              <a:t>Potential role of the intestinal microbiome in heart disease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753" y="5858284"/>
            <a:ext cx="1053955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Microbiota convert dietary phosphatidylcholine to trimethylamine (TMA) which is converted to TMAO in the liver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Elevated TMAO is correlated with atherosclerosis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08384" y="652000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/>
            <a:r>
              <a:rPr lang="en-US" sz="1200" dirty="0">
                <a:latin typeface="Segoe UI" panose="020B0502040204020203" pitchFamily="34" charset="0"/>
              </a:rPr>
              <a:t>Blum HE: </a:t>
            </a:r>
            <a:r>
              <a:rPr lang="en-US" sz="1200" b="1" dirty="0">
                <a:latin typeface="Segoe UI" panose="020B0502040204020203" pitchFamily="34" charset="0"/>
              </a:rPr>
              <a:t>The human microbiome. </a:t>
            </a:r>
            <a:r>
              <a:rPr lang="en-US" sz="1200" b="1" i="1" dirty="0" err="1">
                <a:latin typeface="Segoe UI" panose="020B0502040204020203" pitchFamily="34" charset="0"/>
              </a:rPr>
              <a:t>Adv</a:t>
            </a:r>
            <a:r>
              <a:rPr lang="en-US" sz="1200" b="1" i="1" dirty="0">
                <a:latin typeface="Segoe UI" panose="020B0502040204020203" pitchFamily="34" charset="0"/>
              </a:rPr>
              <a:t> Med </a:t>
            </a:r>
            <a:r>
              <a:rPr lang="en-US" sz="1200" b="1" i="1" dirty="0" err="1">
                <a:latin typeface="Segoe UI" panose="020B0502040204020203" pitchFamily="34" charset="0"/>
              </a:rPr>
              <a:t>Sci</a:t>
            </a:r>
            <a:r>
              <a:rPr lang="en-US" sz="1200" b="1" i="1" dirty="0">
                <a:latin typeface="Segoe UI" panose="020B0502040204020203" pitchFamily="34" charset="0"/>
              </a:rPr>
              <a:t> 2017, 62:414-420.</a:t>
            </a:r>
          </a:p>
        </p:txBody>
      </p:sp>
    </p:spTree>
    <p:extLst>
      <p:ext uri="{BB962C8B-B14F-4D97-AF65-F5344CB8AC3E}">
        <p14:creationId xmlns:p14="http://schemas.microsoft.com/office/powerpoint/2010/main" val="202124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9235" r="48302"/>
          <a:stretch/>
        </p:blipFill>
        <p:spPr>
          <a:xfrm>
            <a:off x="683169" y="953132"/>
            <a:ext cx="4893311" cy="484764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6523106" y="1095765"/>
            <a:ext cx="4750632" cy="4705015"/>
            <a:chOff x="5563240" y="3603812"/>
            <a:chExt cx="3234960" cy="32541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1646" t="51192"/>
            <a:stretch/>
          </p:blipFill>
          <p:spPr>
            <a:xfrm>
              <a:off x="5684768" y="3687418"/>
              <a:ext cx="3113432" cy="317058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563240" y="3603812"/>
              <a:ext cx="1244814" cy="145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25233" y="5577669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“Normal” immune development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37128" y="5504523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“Pathologic” immune development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6854" y="6160671"/>
            <a:ext cx="884729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The microbiota helps shape the immune system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Disruption of the microbiome may contribute to allergic and inflammatory diseases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7440" y="61467"/>
            <a:ext cx="114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5392"/>
                </a:solidFill>
                <a:latin typeface="+mj-lt"/>
              </a:rPr>
              <a:t>Potential role of the intestinal microbiome in immunity and allergy</a:t>
            </a:r>
          </a:p>
        </p:txBody>
      </p:sp>
    </p:spTree>
    <p:extLst>
      <p:ext uri="{BB962C8B-B14F-4D97-AF65-F5344CB8AC3E}">
        <p14:creationId xmlns:p14="http://schemas.microsoft.com/office/powerpoint/2010/main" val="151061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1" y="1092367"/>
            <a:ext cx="5503410" cy="564384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715000" y="5109007"/>
            <a:ext cx="6858680" cy="1139161"/>
            <a:chOff x="440191" y="16328"/>
            <a:chExt cx="6858680" cy="11391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t="4898" b="2530"/>
            <a:stretch/>
          </p:blipFill>
          <p:spPr>
            <a:xfrm>
              <a:off x="440191" y="73479"/>
              <a:ext cx="6752545" cy="108201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686550" y="16328"/>
              <a:ext cx="612321" cy="114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617" y="1505802"/>
            <a:ext cx="6010275" cy="3124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73536" y="630532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Sharon, </a:t>
            </a:r>
            <a:r>
              <a:rPr lang="en-US" sz="1100" dirty="0" smtClean="0"/>
              <a:t>G et. al. (2019</a:t>
            </a:r>
            <a:r>
              <a:rPr lang="en-US" sz="1100" dirty="0"/>
              <a:t>). "Human Gut Microbiota from Autism Spectrum Disorder Promote Behavioral Symptoms in Mice." Cell 177(6): </a:t>
            </a:r>
            <a:r>
              <a:rPr lang="en-US" sz="1100" dirty="0" smtClean="0"/>
              <a:t>1600-1618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1079578" y="127370"/>
            <a:ext cx="102691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5392"/>
                </a:solidFill>
                <a:latin typeface="+mj-lt"/>
              </a:rPr>
              <a:t>Potential role of the intestinal microbiome in </a:t>
            </a:r>
            <a:r>
              <a:rPr lang="en-US" sz="3200" b="1" dirty="0" smtClean="0">
                <a:solidFill>
                  <a:srgbClr val="005392"/>
                </a:solidFill>
                <a:latin typeface="+mj-lt"/>
              </a:rPr>
              <a:t>autism</a:t>
            </a:r>
            <a:endParaRPr lang="en-US" sz="3200" b="1" dirty="0">
              <a:solidFill>
                <a:srgbClr val="0053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0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EDAB0BD-ACC5-4117-B51B-55680E55A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35" y="612718"/>
            <a:ext cx="9870623" cy="5607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48847" y="0"/>
            <a:ext cx="8510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5392"/>
                </a:solidFill>
                <a:latin typeface="+mj-lt"/>
              </a:rPr>
              <a:t>The Human Microbiome Project (Phases I and II) </a:t>
            </a:r>
            <a:endParaRPr lang="en-US" sz="2800" b="1" dirty="0">
              <a:solidFill>
                <a:srgbClr val="005392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1648" y="6406890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5392"/>
                </a:solidFill>
              </a:rPr>
              <a:t>Lots of data. Most of it still correlative</a:t>
            </a:r>
            <a:endParaRPr lang="en-US" dirty="0">
              <a:solidFill>
                <a:srgbClr val="0053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65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57D37D-5CDA-45F6-A057-52C0D9AE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73" y="866751"/>
            <a:ext cx="5775724" cy="572294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590870" y="219755"/>
            <a:ext cx="2717075" cy="6154077"/>
            <a:chOff x="8014055" y="632343"/>
            <a:chExt cx="2717075" cy="61540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370" y="3799329"/>
              <a:ext cx="2651760" cy="298709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055" y="632343"/>
              <a:ext cx="2651760" cy="298709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484" y="125615"/>
            <a:ext cx="5972175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73" y="136752"/>
            <a:ext cx="1752600" cy="47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582" y="659015"/>
            <a:ext cx="2009775" cy="1238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98121" y="6589693"/>
            <a:ext cx="105727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Lloyd-Price, J., </a:t>
            </a:r>
            <a:r>
              <a:rPr lang="en-US" sz="1200" dirty="0" smtClean="0"/>
              <a:t>et. al. (2019</a:t>
            </a:r>
            <a:r>
              <a:rPr lang="en-US" sz="1200" dirty="0"/>
              <a:t>). "Multi-omics of the gut microbial ecosystem in inflammatory bowel diseases." Nature 569(7758): 655-662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448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7" y="1318190"/>
            <a:ext cx="9448292" cy="37202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94432" y="151319"/>
            <a:ext cx="7989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5392"/>
                </a:solidFill>
                <a:latin typeface="+mj-lt"/>
              </a:rPr>
              <a:t>“Association does not prove causation”</a:t>
            </a:r>
            <a:endParaRPr lang="en-US" sz="3200" b="1" dirty="0">
              <a:solidFill>
                <a:srgbClr val="00539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8044" y="5464915"/>
            <a:ext cx="11242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5392"/>
                </a:solidFill>
              </a:rPr>
              <a:t>with very highly dimensional data (e.g. 16,600 species to choose from) we can probably find associations between microbiome and disease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5392"/>
                </a:solidFill>
              </a:rPr>
              <a:t>probably accounts, at least in part, for problems with reproducibility when other patient populations studied</a:t>
            </a:r>
            <a:endParaRPr lang="en-US" dirty="0">
              <a:solidFill>
                <a:srgbClr val="0053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87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8" y="1030015"/>
            <a:ext cx="11250765" cy="54601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532" y="94593"/>
            <a:ext cx="118268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Diet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influences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the intestinal microbiota and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may impact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disease susceptibility</a:t>
            </a:r>
            <a:endParaRPr lang="en-US" sz="2800" b="1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9186" y="6396335"/>
            <a:ext cx="11629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200" dirty="0"/>
              <a:t>Singh RK, Chang HW, Yan D, Lee KM, </a:t>
            </a:r>
            <a:r>
              <a:rPr lang="en-US" sz="1200" dirty="0" err="1"/>
              <a:t>Ucmak</a:t>
            </a:r>
            <a:r>
              <a:rPr lang="en-US" sz="1200" dirty="0"/>
              <a:t> D, Wong K, </a:t>
            </a:r>
            <a:r>
              <a:rPr lang="en-US" sz="1200" dirty="0" err="1"/>
              <a:t>Abrouk</a:t>
            </a:r>
            <a:r>
              <a:rPr lang="en-US" sz="1200" dirty="0"/>
              <a:t> M, </a:t>
            </a:r>
            <a:r>
              <a:rPr lang="en-US" sz="1200" dirty="0" err="1"/>
              <a:t>Farahnik</a:t>
            </a:r>
            <a:r>
              <a:rPr lang="en-US" sz="1200" dirty="0"/>
              <a:t> B, Nakamura M, Zhu TH, et al.: </a:t>
            </a:r>
            <a:r>
              <a:rPr lang="en-US" sz="1200" b="1" dirty="0"/>
              <a:t>Influence of diet on the gut microbiome and implications for human health. </a:t>
            </a:r>
            <a:r>
              <a:rPr lang="en-US" sz="1200" b="1" i="1" dirty="0"/>
              <a:t>J </a:t>
            </a:r>
            <a:r>
              <a:rPr lang="en-US" sz="1200" b="1" i="1" dirty="0" err="1"/>
              <a:t>Transl</a:t>
            </a:r>
            <a:r>
              <a:rPr lang="en-US" sz="1200" b="1" i="1" dirty="0"/>
              <a:t> Med 2017, 15:73.</a:t>
            </a:r>
          </a:p>
        </p:txBody>
      </p:sp>
    </p:spTree>
    <p:extLst>
      <p:ext uri="{BB962C8B-B14F-4D97-AF65-F5344CB8AC3E}">
        <p14:creationId xmlns:p14="http://schemas.microsoft.com/office/powerpoint/2010/main" val="124692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6" y="1208315"/>
            <a:ext cx="7977477" cy="4552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A1BD93A-646F-46EC-94E5-D6F31ACE6D5A}"/>
              </a:ext>
            </a:extLst>
          </p:cNvPr>
          <p:cNvSpPr/>
          <p:nvPr/>
        </p:nvSpPr>
        <p:spPr>
          <a:xfrm>
            <a:off x="194813" y="6616840"/>
            <a:ext cx="113664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Stewart, C. J., et.al. "Temporal Development of the Gut Microbiome in Early Childhood from the Teddy Study." Nature 562, no. 7728 (Oct 2018): 583-88.</a:t>
            </a:r>
          </a:p>
          <a:p>
            <a:pPr algn="ctr"/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4" y="0"/>
            <a:ext cx="7743825" cy="866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45820" y="2007121"/>
            <a:ext cx="38100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The infant microbiome is low in diversity and variable early in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Microbiome composition tends to stabilize by 3 years of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Diet appears to be a major driver of microbiome maturation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0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F5236C-FF84-46AF-B445-2E1EB82F3878}"/>
              </a:ext>
            </a:extLst>
          </p:cNvPr>
          <p:cNvSpPr txBox="1"/>
          <p:nvPr/>
        </p:nvSpPr>
        <p:spPr>
          <a:xfrm rot="5400000">
            <a:off x="10389301" y="1676821"/>
            <a:ext cx="208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Genus Abundance</a:t>
            </a:r>
          </a:p>
          <a:p>
            <a:pPr algn="ctr"/>
            <a:r>
              <a:rPr lang="en-US" dirty="0"/>
              <a:t>16S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F601951-B4B1-4C6A-805E-74DC2E441858}"/>
              </a:ext>
            </a:extLst>
          </p:cNvPr>
          <p:cNvSpPr txBox="1"/>
          <p:nvPr/>
        </p:nvSpPr>
        <p:spPr>
          <a:xfrm rot="5400000">
            <a:off x="10468960" y="4784692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Abundance</a:t>
            </a:r>
          </a:p>
          <a:p>
            <a:r>
              <a:rPr lang="en-US" dirty="0"/>
              <a:t>Shotgun Sequencing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A1BD93A-646F-46EC-94E5-D6F31ACE6D5A}"/>
              </a:ext>
            </a:extLst>
          </p:cNvPr>
          <p:cNvSpPr/>
          <p:nvPr/>
        </p:nvSpPr>
        <p:spPr>
          <a:xfrm>
            <a:off x="194813" y="6616840"/>
            <a:ext cx="113664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Stewart, C. J., et.al. "Temporal Development of the Gut Microbiome in Early Childhood from the Teddy Study." Nature 562, no. 7728 (Oct 2018): 583-88.</a:t>
            </a:r>
          </a:p>
          <a:p>
            <a:endParaRPr lang="en-US" sz="1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4" y="0"/>
            <a:ext cx="7743825" cy="86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655C1E-5962-443B-8FE7-10FA7B37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24" y="785866"/>
            <a:ext cx="9722733" cy="583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17" y="95250"/>
            <a:ext cx="7224033" cy="1242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1" y="1427400"/>
            <a:ext cx="5471432" cy="543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262" y="2730232"/>
            <a:ext cx="6023882" cy="24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51242" y="0"/>
            <a:ext cx="2569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5392"/>
                </a:solidFill>
                <a:latin typeface="+mj-lt"/>
              </a:rPr>
              <a:t>Definitions</a:t>
            </a:r>
            <a:endParaRPr lang="en-US" sz="3600" b="1" dirty="0">
              <a:solidFill>
                <a:srgbClr val="005392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6917" y="799499"/>
            <a:ext cx="1099183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120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Microbe: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an individual organism (usually implies a species) </a:t>
            </a:r>
          </a:p>
          <a:p>
            <a:pPr marL="228600" indent="-228600">
              <a:spcBef>
                <a:spcPts val="1200"/>
              </a:spcBef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 marL="228600" indent="-228600">
              <a:spcBef>
                <a:spcPts val="120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Taxa: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refers to individual type of organism, could be species, genus,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etc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228600" indent="-228600">
              <a:spcBef>
                <a:spcPts val="1200"/>
              </a:spcBef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 marL="228600" indent="-228600">
              <a:spcBef>
                <a:spcPts val="120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Microbiota: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A community of microbes in a defined environment</a:t>
            </a:r>
          </a:p>
          <a:p>
            <a:pPr marL="228600" indent="-228600">
              <a:spcBef>
                <a:spcPts val="1200"/>
              </a:spcBef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 marL="228600" indent="-228600">
              <a:spcBef>
                <a:spcPts val="120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Metagenome: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The collection of genes and genomes that comprise a microbiota</a:t>
            </a:r>
          </a:p>
          <a:p>
            <a:pPr marL="228600" indent="-228600">
              <a:spcBef>
                <a:spcPts val="1200"/>
              </a:spcBef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 marL="228600" indent="-228600">
              <a:spcBef>
                <a:spcPts val="120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Metagenomics: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The study of genes and genomes that comprise a microbiota</a:t>
            </a:r>
          </a:p>
          <a:p>
            <a:pPr marL="228600" indent="-228600">
              <a:spcBef>
                <a:spcPts val="1200"/>
              </a:spcBef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28600" indent="-228600">
              <a:spcBef>
                <a:spcPts val="120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Microbiome: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Includes microbiota (the organisms), their genes, and their interaction with the environment</a:t>
            </a:r>
          </a:p>
          <a:p>
            <a:pPr marL="228600" indent="-228600">
              <a:spcBef>
                <a:spcPts val="1200"/>
              </a:spcBef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28600" indent="-228600">
              <a:spcBef>
                <a:spcPts val="1200"/>
              </a:spcBef>
            </a:pPr>
            <a:endParaRPr 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176930"/>
            <a:ext cx="6411685" cy="65956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94706" y="1356860"/>
            <a:ext cx="381000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The relationship between diet and microbiome or functional capacity is not straightforward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Diet impacts an individual’s microbiome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However, the same diet may affect different people’s microbiome’s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Even people with markedly different diet may have microbiome fairly similar to other individuals</a:t>
            </a:r>
            <a:endParaRPr lang="en-US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1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0607" y="2284332"/>
            <a:ext cx="6326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5392"/>
                </a:solidFill>
                <a:latin typeface="+mj-lt"/>
              </a:rPr>
              <a:t>Microbiome Analysis</a:t>
            </a:r>
            <a:endParaRPr lang="en-US" sz="3600" dirty="0">
              <a:solidFill>
                <a:srgbClr val="00539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225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1459" y="6215351"/>
            <a:ext cx="84817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Anthonie</a:t>
            </a:r>
            <a:r>
              <a:rPr lang="en-US" sz="2800" dirty="0"/>
              <a:t> van Leeuwenhoek’s oral microbiota (1673)</a:t>
            </a:r>
          </a:p>
        </p:txBody>
      </p:sp>
      <p:pic>
        <p:nvPicPr>
          <p:cNvPr id="81922" name="Picture 2" descr="http://versindaba.co.za/wp-content/uploads/2011/02/animalcu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9800" y="158502"/>
            <a:ext cx="4546600" cy="567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5" y="1591117"/>
            <a:ext cx="3581400" cy="4244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583" y="52291"/>
            <a:ext cx="2951678" cy="491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9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9391" y="1838552"/>
            <a:ext cx="38100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segments of 16S ribosomal subunit gene are highly conserved across all bacteria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interspersed regions are highly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amplify, sequence and compare variable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cannot detect fungi, parasites, viruses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1014" y="-84483"/>
            <a:ext cx="10478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5392"/>
                </a:solidFill>
                <a:latin typeface="+mj-lt"/>
              </a:rPr>
              <a:t>16S </a:t>
            </a:r>
            <a:r>
              <a:rPr lang="en-US" sz="3600" b="1" dirty="0" err="1">
                <a:solidFill>
                  <a:srgbClr val="005392"/>
                </a:solidFill>
                <a:latin typeface="+mj-lt"/>
              </a:rPr>
              <a:t>rRNA</a:t>
            </a:r>
            <a:r>
              <a:rPr lang="en-US" sz="3600" b="1" dirty="0">
                <a:solidFill>
                  <a:srgbClr val="005392"/>
                </a:solidFill>
                <a:latin typeface="+mj-lt"/>
              </a:rPr>
              <a:t> Sequencing of Bacterial Community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3630" y="6531014"/>
            <a:ext cx="605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https://www.gatc-biotech.com/en/expertise/targeted-sequencing/16s-rrna-analysis.html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59" y="625514"/>
            <a:ext cx="61055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4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7676" y="181805"/>
            <a:ext cx="10717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5392"/>
                </a:solidFill>
                <a:latin typeface="+mj-lt"/>
              </a:rPr>
              <a:t>Common tools for 16S </a:t>
            </a:r>
            <a:r>
              <a:rPr lang="en-US" sz="3600" b="1" dirty="0" err="1">
                <a:solidFill>
                  <a:srgbClr val="005392"/>
                </a:solidFill>
                <a:latin typeface="+mj-lt"/>
              </a:rPr>
              <a:t>rRNA</a:t>
            </a:r>
            <a:r>
              <a:rPr lang="en-US" sz="3600" b="1" dirty="0">
                <a:solidFill>
                  <a:srgbClr val="005392"/>
                </a:solidFill>
                <a:latin typeface="+mj-lt"/>
              </a:rPr>
              <a:t> Sequence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19" y="5076644"/>
            <a:ext cx="6357668" cy="1052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74" y="1759789"/>
            <a:ext cx="6561183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3" y="1380226"/>
            <a:ext cx="3485072" cy="1561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4" y="3696920"/>
            <a:ext cx="3880449" cy="7116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303254" y="2941607"/>
            <a:ext cx="0" cy="552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13419" y="2902789"/>
            <a:ext cx="0" cy="55209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4519" y="3060837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Machine learning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78913" y="4408521"/>
            <a:ext cx="0" cy="552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35065" y="5163834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“OTU Table”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5993" y="5566565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OTU = Operational taxonomic unit</a:t>
            </a:r>
          </a:p>
        </p:txBody>
      </p:sp>
    </p:spTree>
    <p:extLst>
      <p:ext uri="{BB962C8B-B14F-4D97-AF65-F5344CB8AC3E}">
        <p14:creationId xmlns:p14="http://schemas.microsoft.com/office/powerpoint/2010/main" val="400861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69341" y="215644"/>
          <a:ext cx="7539490" cy="6517472"/>
        </p:xfrm>
        <a:graphic>
          <a:graphicData uri="http://schemas.openxmlformats.org/drawingml/2006/table">
            <a:tbl>
              <a:tblPr/>
              <a:tblGrid>
                <a:gridCol w="47208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0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20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36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36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366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36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#OTU ID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005.Exp1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006.Exp1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025.Exp1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073.Exp1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076.Exp1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080.Exp1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k__Bacteria;p__;c__;o__;f__;g__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k__Bacteria;p__Actinobacteria;c__Acidimicrobiia;o__Acidimicrobiales;f__;g__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k__Bacteria;p__Actinobacteria;c__Acidimicrobiia;o__Acidimicrobiales;f__C111;g__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k__Bacteria;p__Actinobacteria;c__Acidimicrobiia;o__Acidimicrobiales;f__Iamiaceae;g__Iamia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k__Bacteria;p__Actinobacteria;c__Actinobacteria;o__Actinomycetales;f__Actinomycetaceae;g__Actinomyces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k__Bacteria;p__Actinobacteria;c__Actinobacteria;o__Actinomycetales;f__Actinomycetaceae;g__Mobiluncus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k__Bacteria;p__Actinobacteria;c__Actinobacteria;o__Actinomycetales;f__Brevibacteriaceae;g__Brevibacterium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k__Bacteria;p__Actinobacteria;c__Actinobacteria;o__Actinomycetales;f__Corynebacteriaceae;g__Corynebacterium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k__Bacteria;p__Actinobacteria;c__Actinobacteria;o__Actinomycetales;f__Dietziaceae;g__Dietzia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k__Bacteria;p__Actinobacteria;c__Actinobacteria;o__Actinomycetales;f__Intrasporangiaceae;g__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k__Bacteria;p__Actinobacteria;c__Actinobacteria;o__Actinomycetales;f__Microbacteriaceae;Other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k__Bacteria;p__Actinobacteria;c__Actinobacteria;o__Actinomycetales;f__Microbacteriaceae;g__Cryocola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k__Bacteria;p__Actinobacteria;c__Actinobacteria;o__Actinomycetales;f__Micrococcaceae;g__Arthrobacter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k__Bacteria;p__Actinobacteria;c__Actinobacteria;o__Actinomycetales;f__Micrococcaceae;g__Kocuria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k__Bacteria;p__Actinobacteria;c__Actinobacteria;o__Actinomycetales;f__Micrococcaceae;g__Micrococcus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k__Bacteria;p__Actinobacteria;c__Actinobacteria;o__Actinomycetales;f__Micrococcaceae;g__Rothia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k__Bacteria;p__Actinobacteria;c__Actinobacteria;o__Actinomycetales;f__Nocardiaceae;g__Rhodococcus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k__Bacteria;p__Actinobacteria;c__Actinobacteria;o__Actinomycetales;f__Streptomycetaceae;Other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k__Bacteria;p__Actinobacteria;c__Actinobacteria;o__Actinomycetales;f__Streptomycetaceae;g__Streptacidiphilus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k__Bacteria;p__Actinobacteria;c__Actinobacteria;o__Bifidobacteriales;f__Bifidobacteriaceae;g__Bifidobacterium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0.002393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k__Bacteria;p__Actinobacteria;c__Coriobacteriia;o__Coriobacteriales;f__Coriobacteriaceae;g__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4.70E-05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8.98E-05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k__Bacteria;p__Actinobacteria;c__Coriobacteriia;o__Coriobacteriales;f__Coriobacteriaceae;g__Adlercreutzia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2.35E-05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2.24E-05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4.52E-05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3.21E-05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k__Bacteria;p__Actinobacteria;c__Thermoleophilia;o__Gaiellales;f__Gaiellaceae;g__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k__Bacteria;p__Bacteroidetes;c__Bacteroidia;o__Bacteroidales;Other;Other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0.000858238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0.000942655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0.000112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k__Bacteria;p__Bacteroidetes;c__Bacteroidia;o__Bacteroidales;f__;g__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0.001634179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0.002042419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k__Bacteria;p__Bacteroidetes;c__Bacteroidia;o__Bacteroidales;f__Bacteroidaceae;g__Bacteroides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0.351677679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0.368510829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0.447393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9.60E-06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0.09745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k__Bacteria;p__Bacteroidetes;c__Bacteroidia;o__Bacteroidales;f__Porphyromonadaceae;g__Parabacteroides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0.116955489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0.123353159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0.286994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4.28E-05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k__Bacteria;p__Bacteroidetes;c__Bacteroidia;o__Bacteroidales;f__Porphyromonadaceae;g__Porphyromonas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k__Bacteria;p__Bacteroidetes;c__Bacteroidia;o__Bacteroidales;f__Prevotellaceae;Other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0.002986198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0.002670856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k__Bacteria;p__Bacteroidetes;c__Bacteroidia;o__Bacteroidales;f__Prevotellaceae;g__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0.000634861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0.000965099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k__Bacteria;p__Bacteroidetes;c__Bacteroidia;o__Bacteroidales;f__Prevotellaceae;g__Prevotella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0.019022314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0.020581304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2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k__Bacteria;p__Bacteroidetes;c__Bacteroidia;o__Bacteroidales;f__Rikenellaceae;g__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0.006148746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0.007092358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3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k__Bacteria;p__Bacteroidetes;c__Bacteroidia;o__Bacteroidales;f__S24-7;g__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0.231618425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0.222646168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0.762636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0.504984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0.410492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4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k__Bacteria;p__Bacteroidetes;c__Bacteroidia;o__Bacteroidales;f__[Barnesiellaceae];g__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5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k__Bacteria;p__Bacteroidetes;c__Bacteroidia;o__Bacteroidales;f__[Paraprevotellaceae];g__[Prevotella]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0.023995391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0.02298283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6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k__Bacteria;p__Bacteroidetes;c__Flavobacteriia;o__Flavobacteriales;f__Flavobacteriaceae;g__Flavobacterium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7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k__Bacteria;p__Bacteroidetes;c__Flavobacteriia;o__Flavobacteriales;f__[Weeksellaceae];g__Cloacibacterium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8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k__Bacteria;p__Bacteroidetes;c__Sphingobacteriia;o__Sphingobacteriales;f__Sphingobacteriaceae;g__Pedobacter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9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k__Bacteria;p__Bacteroidetes;c__Sphingobacteriia;o__Sphingobacteriales;f__Sphingobacteriaceae;g__Sphingobacterium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40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k__Bacteria;p__Bacteroidetes;c__[Saprospirae];o__[Saprospirales];f__Chitinophagaceae;g__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41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k__Bacteria;p__Cyanobacteria;c__4C0d-2;o__YS2;f__;g__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5.88E-05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42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k__Bacteria;p__Cyanobacteria;c__Chloroplast;o__Streptophyta;f__;g__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6.45E-06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43"/>
                  </a:ext>
                </a:extLst>
              </a:tr>
              <a:tr h="13476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k__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Bacteria;p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__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Firmicutes;Other;Other;Other;Other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0.00010581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8.98E-05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2.58E-05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1.07E-05</a:t>
                      </a:r>
                    </a:p>
                  </a:txBody>
                  <a:tcPr marL="4197" marR="4197" marT="41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4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454566" y="759792"/>
            <a:ext cx="37374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OTU</a:t>
            </a:r>
            <a:r>
              <a:rPr lang="en-US" dirty="0">
                <a:solidFill>
                  <a:schemeClr val="tx2"/>
                </a:solidFill>
              </a:rPr>
              <a:t> = Operational taxonomic unit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cluster of organisms based on similarity of 16S </a:t>
            </a:r>
            <a:r>
              <a:rPr lang="en-US" dirty="0" err="1">
                <a:solidFill>
                  <a:schemeClr val="tx2"/>
                </a:solidFill>
              </a:rPr>
              <a:t>rRNA</a:t>
            </a:r>
            <a:r>
              <a:rPr lang="en-US" dirty="0">
                <a:solidFill>
                  <a:schemeClr val="tx2"/>
                </a:solidFill>
              </a:rPr>
              <a:t> gene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97% similarity generally cutoff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usually ~ genus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some organisms can get to species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some organisms cannot get better resolution than phylum or class</a:t>
            </a:r>
          </a:p>
        </p:txBody>
      </p:sp>
      <p:sp>
        <p:nvSpPr>
          <p:cNvPr id="7" name="Rectangle 6"/>
          <p:cNvSpPr/>
          <p:nvPr/>
        </p:nvSpPr>
        <p:spPr>
          <a:xfrm>
            <a:off x="8615930" y="5255788"/>
            <a:ext cx="30650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OTU Table </a:t>
            </a:r>
          </a:p>
          <a:p>
            <a:endParaRPr lang="en-US" u="sng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relative abundance </a:t>
            </a:r>
            <a:r>
              <a:rPr lang="en-US" dirty="0">
                <a:solidFill>
                  <a:schemeClr val="tx2"/>
                </a:solidFill>
              </a:rPr>
              <a:t>of organisms at each taxonomic level</a:t>
            </a:r>
          </a:p>
        </p:txBody>
      </p:sp>
    </p:spTree>
    <p:extLst>
      <p:ext uri="{BB962C8B-B14F-4D97-AF65-F5344CB8AC3E}">
        <p14:creationId xmlns:p14="http://schemas.microsoft.com/office/powerpoint/2010/main" val="28782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220E08-EFBA-4B9A-B806-FACAFFFB4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t="4609"/>
          <a:stretch>
            <a:fillRect/>
          </a:stretch>
        </p:blipFill>
        <p:spPr>
          <a:xfrm>
            <a:off x="3977874" y="5138209"/>
            <a:ext cx="1640087" cy="1557277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xmlns="" id="{792A704B-9A28-4C42-983A-8C4142C2FED4}"/>
              </a:ext>
            </a:extLst>
          </p:cNvPr>
          <p:cNvSpPr txBox="1"/>
          <p:nvPr/>
        </p:nvSpPr>
        <p:spPr>
          <a:xfrm>
            <a:off x="412620" y="1765665"/>
            <a:ext cx="244235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03546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7092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10638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14184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17731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21277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24823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28369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5EA4"/>
                </a:solidFill>
                <a:latin typeface="Arial"/>
                <a:cs typeface="Arial"/>
              </a:rPr>
              <a:t>1. Extract DNA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xmlns="" id="{64F53399-E0A1-4A60-9950-6A035A92215E}"/>
              </a:ext>
            </a:extLst>
          </p:cNvPr>
          <p:cNvSpPr txBox="1"/>
          <p:nvPr/>
        </p:nvSpPr>
        <p:spPr>
          <a:xfrm>
            <a:off x="1372364" y="855333"/>
            <a:ext cx="248810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03546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7092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10638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14184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17731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21277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24823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28369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5EA4"/>
                </a:solidFill>
                <a:latin typeface="Arial"/>
                <a:cs typeface="Arial"/>
              </a:rPr>
              <a:t>Patient Sample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1D003D-A1E7-459E-B9C2-A1C6F1339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986" y="1678522"/>
            <a:ext cx="2031023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FDBFC15-7DA1-4C52-922E-F48A49999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05" y="2759625"/>
            <a:ext cx="1717297" cy="104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8756FAE-FF4A-4768-86E4-17F538BAF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45" y="618874"/>
            <a:ext cx="2371398" cy="106680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BC67F16E-20D1-4A19-A45C-8B4E8A0EEECE}"/>
              </a:ext>
            </a:extLst>
          </p:cNvPr>
          <p:cNvSpPr txBox="1"/>
          <p:nvPr/>
        </p:nvSpPr>
        <p:spPr>
          <a:xfrm>
            <a:off x="412620" y="2684662"/>
            <a:ext cx="307665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03546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7092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10638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14184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17731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21277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24823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28369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>
                <a:solidFill>
                  <a:srgbClr val="005EA4"/>
                </a:solidFill>
                <a:latin typeface="Arial"/>
                <a:cs typeface="Arial"/>
              </a:rPr>
              <a:t>2. Randomly fragment then sequence all DNA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xmlns="" id="{FA3DE7FB-3F2A-4A72-ABA5-B9C2AFE7D0FD}"/>
              </a:ext>
            </a:extLst>
          </p:cNvPr>
          <p:cNvSpPr txBox="1"/>
          <p:nvPr/>
        </p:nvSpPr>
        <p:spPr>
          <a:xfrm>
            <a:off x="412620" y="3911435"/>
            <a:ext cx="288172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03546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7092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10638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14184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17731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21277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24823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28369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>
                <a:solidFill>
                  <a:srgbClr val="005EA4"/>
                </a:solidFill>
                <a:latin typeface="Arial"/>
                <a:cs typeface="Arial"/>
              </a:rPr>
              <a:t>3. Align to microbial genome database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A0EAFBAD-51FF-464B-85D4-A6A9EC5411D7}"/>
              </a:ext>
            </a:extLst>
          </p:cNvPr>
          <p:cNvSpPr txBox="1"/>
          <p:nvPr/>
        </p:nvSpPr>
        <p:spPr>
          <a:xfrm>
            <a:off x="412620" y="5138209"/>
            <a:ext cx="2967393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03546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7092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10638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14184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17731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21277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24823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28369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>
                <a:solidFill>
                  <a:srgbClr val="005EA4"/>
                </a:solidFill>
                <a:latin typeface="Arial"/>
                <a:cs typeface="Arial"/>
              </a:rPr>
              <a:t>4. Count number of reads mapped per organism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692C19B-B7D1-45BE-A4C1-CBB10BB18DD4}"/>
              </a:ext>
            </a:extLst>
          </p:cNvPr>
          <p:cNvSpPr/>
          <p:nvPr/>
        </p:nvSpPr>
        <p:spPr>
          <a:xfrm>
            <a:off x="6353305" y="2488259"/>
            <a:ext cx="5276850" cy="12772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03546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7092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10638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14184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17731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21277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24823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28369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Illumina NextSeq500</a:t>
            </a:r>
          </a:p>
          <a:p>
            <a:pPr marL="214630" indent="-21463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~20,000,000 x 150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bp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 reads per 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3BCED79-DBC7-4409-A4C9-F36E0F7B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261" y="3994061"/>
            <a:ext cx="1288421" cy="7707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FBFE46F-DBC9-451F-91FE-34F9E764C9B7}"/>
              </a:ext>
            </a:extLst>
          </p:cNvPr>
          <p:cNvSpPr/>
          <p:nvPr/>
        </p:nvSpPr>
        <p:spPr>
          <a:xfrm>
            <a:off x="6347911" y="1678809"/>
            <a:ext cx="528224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03546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7092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10638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14184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17731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21277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24823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28369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UltraClean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 Microbial DNA extraction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1298C75-9E26-4C7B-AA47-9D39B2E36A42}"/>
              </a:ext>
            </a:extLst>
          </p:cNvPr>
          <p:cNvSpPr/>
          <p:nvPr/>
        </p:nvSpPr>
        <p:spPr>
          <a:xfrm>
            <a:off x="6296155" y="4113317"/>
            <a:ext cx="5334000" cy="12772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03546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7092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10638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14184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17731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21277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24823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28369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Kraken and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Braken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214630" indent="-21463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Database &gt; 44,000 organisms, including human genome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DD8DC51-A153-4620-8CB1-5B89CB864A27}"/>
              </a:ext>
            </a:extLst>
          </p:cNvPr>
          <p:cNvSpPr/>
          <p:nvPr/>
        </p:nvSpPr>
        <p:spPr>
          <a:xfrm>
            <a:off x="6215823" y="5738374"/>
            <a:ext cx="5362576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03546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7092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10638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14184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17731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421277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824823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28369" algn="l" defTabSz="2403546" rtl="0" eaLnBrk="1" latinLnBrk="0" hangingPunct="1"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Additional analysis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/>
              </a:rPr>
              <a:t>performed in R.</a:t>
            </a:r>
          </a:p>
        </p:txBody>
      </p:sp>
      <p:sp>
        <p:nvSpPr>
          <p:cNvPr id="18" name="Title 5"/>
          <p:cNvSpPr txBox="1"/>
          <p:nvPr/>
        </p:nvSpPr>
        <p:spPr>
          <a:xfrm>
            <a:off x="1887731" y="-677"/>
            <a:ext cx="8877761" cy="757416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5EA4"/>
                </a:solidFill>
              </a:rPr>
              <a:t>Shotgun metagenomic sequencing</a:t>
            </a:r>
            <a:endParaRPr lang="en-US" altLang="zh-CN" sz="3200" b="1" dirty="0">
              <a:solidFill>
                <a:srgbClr val="005E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7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BEF114D-F69E-4E46-B79A-2588F720D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52"/>
          <a:stretch/>
        </p:blipFill>
        <p:spPr>
          <a:xfrm>
            <a:off x="722855" y="281668"/>
            <a:ext cx="8164253" cy="6381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7AFE388-368F-44B3-993F-3261B0E3103D}"/>
              </a:ext>
            </a:extLst>
          </p:cNvPr>
          <p:cNvSpPr/>
          <p:nvPr/>
        </p:nvSpPr>
        <p:spPr>
          <a:xfrm>
            <a:off x="9126919" y="2583345"/>
            <a:ext cx="306508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chemeClr val="tx2"/>
                </a:solidFill>
              </a:rPr>
              <a:t>Species Count Table </a:t>
            </a:r>
          </a:p>
          <a:p>
            <a:endParaRPr lang="en-US" u="sng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Count </a:t>
            </a:r>
            <a:r>
              <a:rPr lang="en-US" dirty="0">
                <a:solidFill>
                  <a:schemeClr val="tx2"/>
                </a:solidFill>
              </a:rPr>
              <a:t>of number of reads per sample aligning to individual species</a:t>
            </a:r>
          </a:p>
        </p:txBody>
      </p:sp>
    </p:spTree>
    <p:extLst>
      <p:ext uri="{BB962C8B-B14F-4D97-AF65-F5344CB8AC3E}">
        <p14:creationId xmlns:p14="http://schemas.microsoft.com/office/powerpoint/2010/main" val="611190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618028"/>
              </p:ext>
            </p:extLst>
          </p:nvPr>
        </p:nvGraphicFramePr>
        <p:xfrm>
          <a:off x="718834" y="642283"/>
          <a:ext cx="10809512" cy="6154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95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265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933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1723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2" marR="91452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16S RNA Sequencing</a:t>
                      </a:r>
                    </a:p>
                  </a:txBody>
                  <a:tcPr marL="91452" marR="91452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Shotgun Metagenomic</a:t>
                      </a:r>
                      <a:r>
                        <a:rPr lang="en-US" sz="1800" baseline="0" dirty="0"/>
                        <a:t> Sequencing</a:t>
                      </a:r>
                      <a:endParaRPr lang="en-US" sz="1800" dirty="0"/>
                    </a:p>
                  </a:txBody>
                  <a:tcPr marL="91452" marR="91452" marT="45721" marB="4572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527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Sequencing Cost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~ $25-35 per sample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 $220</a:t>
                      </a:r>
                      <a:r>
                        <a:rPr lang="en-US" sz="18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 sample*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1527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  <a:r>
                        <a:rPr lang="en-US" sz="1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time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(per sample)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</a:t>
                      </a:r>
                      <a:r>
                        <a:rPr lang="en-US" sz="18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days </a:t>
                      </a:r>
                    </a:p>
                    <a:p>
                      <a:pPr algn="ctr"/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(per sample)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4801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Analytic tools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Mature</a:t>
                      </a:r>
                      <a:endParaRPr 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relatively well-standardized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Immature</a:t>
                      </a:r>
                      <a:endParaRPr lang="en-US" sz="14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standard. New tools constantly developed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8245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Taxonomic specificity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OTU</a:t>
                      </a:r>
                      <a:r>
                        <a:rPr lang="en-US" sz="18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(~Genus)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 to Strain</a:t>
                      </a: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3144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Functional</a:t>
                      </a:r>
                      <a:r>
                        <a:rPr lang="en-US" sz="1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analysis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Possible</a:t>
                      </a: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70137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Whole</a:t>
                      </a:r>
                      <a:r>
                        <a:rPr lang="en-US" sz="1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genome assembly and analysis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Possible </a:t>
                      </a: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93606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Gene-based analysis </a:t>
                      </a:r>
                    </a:p>
                    <a:p>
                      <a:pPr algn="l"/>
                      <a:r>
                        <a:rPr lang="en-US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(e.g. metabolic, virulence genes, antibiotic resistance)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793606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Captures viruses, fungi,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protists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112" name="TextBox 2"/>
          <p:cNvSpPr txBox="1">
            <a:spLocks noChangeArrowheads="1"/>
          </p:cNvSpPr>
          <p:nvPr/>
        </p:nvSpPr>
        <p:spPr bwMode="auto">
          <a:xfrm>
            <a:off x="809245" y="0"/>
            <a:ext cx="110505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005EA4"/>
                </a:solidFill>
                <a:latin typeface="+mj-lt"/>
              </a:rPr>
              <a:t>Comparison of 16S and Shotgun Metagenomic Analysis</a:t>
            </a:r>
          </a:p>
        </p:txBody>
      </p:sp>
    </p:spTree>
    <p:extLst>
      <p:ext uri="{BB962C8B-B14F-4D97-AF65-F5344CB8AC3E}">
        <p14:creationId xmlns:p14="http://schemas.microsoft.com/office/powerpoint/2010/main" val="1972800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2246" y="1854200"/>
            <a:ext cx="719126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05392"/>
                </a:solidFill>
              </a:rPr>
              <a:t>Microbiome Data </a:t>
            </a:r>
            <a:r>
              <a:rPr lang="en-US" sz="4400" b="1" dirty="0">
                <a:solidFill>
                  <a:srgbClr val="005392"/>
                </a:solidFill>
              </a:rPr>
              <a:t>Analysis</a:t>
            </a:r>
          </a:p>
          <a:p>
            <a:pPr algn="ctr"/>
            <a:endParaRPr lang="en-US" sz="3600" dirty="0">
              <a:solidFill>
                <a:srgbClr val="005392"/>
              </a:solidFill>
              <a:latin typeface="Arial Rounded MT Bold" panose="020F0704030504030204" pitchFamily="34" charset="0"/>
            </a:endParaRPr>
          </a:p>
          <a:p>
            <a:pPr algn="ctr"/>
            <a:endParaRPr lang="en-US" sz="3600" dirty="0">
              <a:solidFill>
                <a:srgbClr val="005392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7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33966" y="118419"/>
            <a:ext cx="5989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5392"/>
                </a:solidFill>
                <a:latin typeface="+mj-lt"/>
              </a:rPr>
              <a:t>Most life on Earth is Microbial</a:t>
            </a:r>
          </a:p>
        </p:txBody>
      </p:sp>
      <p:pic>
        <p:nvPicPr>
          <p:cNvPr id="68610" name="Picture 2" descr="http://evolution-textbook.org/content/free/figures/00END_EVOW_Art/02_EVOW_END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3"/>
          <a:stretch/>
        </p:blipFill>
        <p:spPr bwMode="auto">
          <a:xfrm>
            <a:off x="2401112" y="1010562"/>
            <a:ext cx="7446172" cy="56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3765550" y="3009900"/>
            <a:ext cx="991178" cy="19944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8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0B15788-BF44-47F3-8680-8A7BB5BA410D}"/>
              </a:ext>
            </a:extLst>
          </p:cNvPr>
          <p:cNvSpPr txBox="1"/>
          <p:nvPr/>
        </p:nvSpPr>
        <p:spPr>
          <a:xfrm>
            <a:off x="38100" y="0"/>
            <a:ext cx="1222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5EA4"/>
                </a:solidFill>
                <a:latin typeface="+mj-lt"/>
              </a:rPr>
              <a:t>Diversity and Composition are Important Measures of the Microbiome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CD991BF-AC9A-4442-928A-9E37FDFCFD29}"/>
              </a:ext>
            </a:extLst>
          </p:cNvPr>
          <p:cNvGrpSpPr/>
          <p:nvPr/>
        </p:nvGrpSpPr>
        <p:grpSpPr>
          <a:xfrm>
            <a:off x="1349726" y="3677869"/>
            <a:ext cx="9835344" cy="2320405"/>
            <a:chOff x="1001383" y="882283"/>
            <a:chExt cx="9835344" cy="23204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372E2FBB-E2C0-496E-A87A-9380B7F9D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558" b="16942"/>
            <a:stretch/>
          </p:blipFill>
          <p:spPr>
            <a:xfrm>
              <a:off x="1001383" y="882283"/>
              <a:ext cx="5760720" cy="2320405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ECC5F50-EAEC-457A-B00E-0F6D3B383457}"/>
                </a:ext>
              </a:extLst>
            </p:cNvPr>
            <p:cNvSpPr/>
            <p:nvPr/>
          </p:nvSpPr>
          <p:spPr>
            <a:xfrm>
              <a:off x="7461736" y="1688542"/>
              <a:ext cx="33749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</a:rPr>
                <a:t>Low diversity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</a:rPr>
                <a:t>Variable composition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8F3841C8-D66C-498A-8146-A3D4CFEA234D}"/>
              </a:ext>
            </a:extLst>
          </p:cNvPr>
          <p:cNvGrpSpPr/>
          <p:nvPr/>
        </p:nvGrpSpPr>
        <p:grpSpPr>
          <a:xfrm>
            <a:off x="1349726" y="786261"/>
            <a:ext cx="9835344" cy="2675843"/>
            <a:chOff x="1001383" y="3540307"/>
            <a:chExt cx="9835344" cy="26758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E47AFABD-19BC-467A-AC9E-BDA40C3F5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159" b="12381"/>
            <a:stretch/>
          </p:blipFill>
          <p:spPr>
            <a:xfrm>
              <a:off x="1001383" y="3540307"/>
              <a:ext cx="5760720" cy="267584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21DEEF45-2268-423C-AB8A-D762C29A00BF}"/>
                </a:ext>
              </a:extLst>
            </p:cNvPr>
            <p:cNvSpPr/>
            <p:nvPr/>
          </p:nvSpPr>
          <p:spPr>
            <a:xfrm>
              <a:off x="7461736" y="4424258"/>
              <a:ext cx="33749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</a:rPr>
                <a:t>Good diversity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</a:rPr>
                <a:t>Stable composition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5FE3E6C-1780-443B-A1B9-5601C2275B68}"/>
              </a:ext>
            </a:extLst>
          </p:cNvPr>
          <p:cNvSpPr/>
          <p:nvPr/>
        </p:nvSpPr>
        <p:spPr>
          <a:xfrm>
            <a:off x="1480035" y="6353714"/>
            <a:ext cx="10096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In general, a ‘healthy’ microbiome is diverse and maintains steady composition </a:t>
            </a:r>
          </a:p>
        </p:txBody>
      </p:sp>
    </p:spTree>
    <p:extLst>
      <p:ext uri="{BB962C8B-B14F-4D97-AF65-F5344CB8AC3E}">
        <p14:creationId xmlns:p14="http://schemas.microsoft.com/office/powerpoint/2010/main" val="3104521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40" y="1109366"/>
            <a:ext cx="4114800" cy="5700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073" y="1109366"/>
            <a:ext cx="4114800" cy="5700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27" y="1109366"/>
            <a:ext cx="4114800" cy="5700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59166" y="709256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Shannon Diversity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7397" y="27938"/>
            <a:ext cx="5083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5EA4"/>
                </a:solidFill>
                <a:latin typeface="+mj-lt"/>
              </a:rPr>
              <a:t>Descriptive Data Metrics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65856" y="709256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Species per Sample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72866" y="709256"/>
            <a:ext cx="229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Species Evenness</a:t>
            </a:r>
          </a:p>
        </p:txBody>
      </p:sp>
    </p:spTree>
    <p:extLst>
      <p:ext uri="{BB962C8B-B14F-4D97-AF65-F5344CB8AC3E}">
        <p14:creationId xmlns:p14="http://schemas.microsoft.com/office/powerpoint/2010/main" val="1043068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413" b="8248"/>
          <a:stretch/>
        </p:blipFill>
        <p:spPr>
          <a:xfrm>
            <a:off x="75158" y="1999538"/>
            <a:ext cx="8368248" cy="3754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8789" y="82367"/>
            <a:ext cx="6119560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5EA4"/>
                </a:solidFill>
                <a:latin typeface="+mj-lt"/>
              </a:rPr>
              <a:t>Descriptive Data Visualization </a:t>
            </a:r>
          </a:p>
          <a:p>
            <a:pPr algn="ctr"/>
            <a:r>
              <a:rPr lang="en-US" sz="3200" dirty="0">
                <a:solidFill>
                  <a:srgbClr val="005EA4"/>
                </a:solidFill>
                <a:latin typeface="+mj-lt"/>
              </a:rPr>
              <a:t>Hierarchical clustering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8607117" y="2276539"/>
            <a:ext cx="350972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Much microbiome analysis is based on comparing samples to each other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Composition ~ </a:t>
            </a:r>
            <a:r>
              <a:rPr lang="en-US" dirty="0">
                <a:solidFill>
                  <a:schemeClr val="tx2"/>
                </a:solidFill>
                <a:latin typeface="Symbol" panose="05050102010706020507" pitchFamily="18" charset="2"/>
              </a:rPr>
              <a:t>b</a:t>
            </a:r>
            <a:r>
              <a:rPr lang="en-US" dirty="0">
                <a:solidFill>
                  <a:schemeClr val="tx2"/>
                </a:solidFill>
              </a:rPr>
              <a:t>-diversity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Based on a ‘distance metric’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Bray-Curtis, </a:t>
            </a:r>
            <a:r>
              <a:rPr lang="en-US" dirty="0" err="1">
                <a:solidFill>
                  <a:schemeClr val="tx2"/>
                </a:solidFill>
              </a:rPr>
              <a:t>Jaccard</a:t>
            </a:r>
            <a:r>
              <a:rPr lang="en-US" dirty="0">
                <a:solidFill>
                  <a:schemeClr val="tx2"/>
                </a:solidFill>
              </a:rPr>
              <a:t>, Euclidean distances common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 simple clustering algorithm integrates the distance into a one-dimensional distance measure</a:t>
            </a:r>
          </a:p>
        </p:txBody>
      </p:sp>
    </p:spTree>
    <p:extLst>
      <p:ext uri="{BB962C8B-B14F-4D97-AF65-F5344CB8AC3E}">
        <p14:creationId xmlns:p14="http://schemas.microsoft.com/office/powerpoint/2010/main" val="408441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346" y="243995"/>
            <a:ext cx="1184330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5EA4"/>
                </a:solidFill>
                <a:latin typeface="+mj-lt"/>
              </a:rPr>
              <a:t>Distance Measures Commonly Used in Microbiome Studies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836499"/>
              </p:ext>
            </p:extLst>
          </p:nvPr>
        </p:nvGraphicFramePr>
        <p:xfrm>
          <a:off x="1592300" y="1472717"/>
          <a:ext cx="8536438" cy="436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5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284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454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40256">
                <a:tc>
                  <a:txBody>
                    <a:bodyPr/>
                    <a:lstStyle/>
                    <a:p>
                      <a:r>
                        <a:rPr lang="en-US" sz="2400" dirty="0"/>
                        <a:t>Distance Measure</a:t>
                      </a:r>
                    </a:p>
                  </a:txBody>
                  <a:tcPr marL="91452" marR="91452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Measured unit</a:t>
                      </a:r>
                    </a:p>
                  </a:txBody>
                  <a:tcPr marL="91452" marR="91452" marT="45721" marB="457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Output</a:t>
                      </a:r>
                    </a:p>
                  </a:txBody>
                  <a:tcPr marL="91452" marR="91452" marT="45721" marB="4572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3327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Jaccard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Presence - Absence</a:t>
                      </a:r>
                    </a:p>
                    <a:p>
                      <a:pPr algn="ctr"/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Similarity coefficient</a:t>
                      </a: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0302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Bray-Curtis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Abundance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Dissimilarity measure</a:t>
                      </a: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3471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Unifrac</a:t>
                      </a:r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Unweighted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Phylogenetic</a:t>
                      </a:r>
                      <a:r>
                        <a:rPr lang="en-US" sz="1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distance</a:t>
                      </a:r>
                    </a:p>
                    <a:p>
                      <a:pPr algn="ctr"/>
                      <a:r>
                        <a:rPr lang="en-US" sz="1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Presence - Absence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Qualitiative</a:t>
                      </a:r>
                      <a:r>
                        <a:rPr lang="en-US" sz="1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phylogenetic distance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8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Unifrac</a:t>
                      </a:r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Weighted</a:t>
                      </a: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Phylogenetic</a:t>
                      </a:r>
                      <a:r>
                        <a:rPr lang="en-US" sz="1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distance</a:t>
                      </a:r>
                    </a:p>
                    <a:p>
                      <a:pPr algn="ctr"/>
                      <a:r>
                        <a:rPr lang="en-US" sz="1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Abundance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Quantitative phylogenetic distance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2" marR="91452" marT="45721" marB="45721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05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49086" y="388324"/>
            <a:ext cx="9546772" cy="6387309"/>
            <a:chOff x="1186543" y="243616"/>
            <a:chExt cx="9546772" cy="63873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300" t="-2505" r="13374" b="4520"/>
            <a:stretch/>
          </p:blipFill>
          <p:spPr>
            <a:xfrm>
              <a:off x="1318432" y="243616"/>
              <a:ext cx="9414883" cy="638730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186543" y="413657"/>
              <a:ext cx="3178628" cy="925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0245" y="82367"/>
            <a:ext cx="1210323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5EA4"/>
                </a:solidFill>
                <a:latin typeface="+mj-lt"/>
              </a:rPr>
              <a:t>Visualization of Microbiome Composition with Group Comparison</a:t>
            </a:r>
          </a:p>
          <a:p>
            <a:pPr algn="ctr"/>
            <a:r>
              <a:rPr lang="en-US" sz="2800" dirty="0">
                <a:solidFill>
                  <a:srgbClr val="005EA4"/>
                </a:solidFill>
                <a:latin typeface="+mj-lt"/>
              </a:rPr>
              <a:t>Heat map with hierarchical clustering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10263450" y="43479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5EA4"/>
                </a:solidFill>
              </a:rPr>
              <a:t>Disease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0282686" y="25248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5EA4"/>
                </a:solidFill>
              </a:rPr>
              <a:t>Healthy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0395858" y="1682343"/>
            <a:ext cx="0" cy="1907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3"/>
          </p:cNvCxnSpPr>
          <p:nvPr/>
        </p:nvCxnSpPr>
        <p:spPr>
          <a:xfrm>
            <a:off x="10395858" y="3581979"/>
            <a:ext cx="0" cy="19542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5CA2EA2-BA8F-4B57-A6AB-A9E08E9C9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9" y="2527160"/>
            <a:ext cx="847903" cy="30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24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9828" y="901368"/>
            <a:ext cx="5794582" cy="4997824"/>
            <a:chOff x="104755" y="1399596"/>
            <a:chExt cx="5794582" cy="49978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597" t="9235" r="2800" b="6064"/>
            <a:stretch/>
          </p:blipFill>
          <p:spPr>
            <a:xfrm>
              <a:off x="554451" y="1399596"/>
              <a:ext cx="5344886" cy="494211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567169" y="6120421"/>
              <a:ext cx="1114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PC-1 (32.2%)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-313949" y="3831769"/>
              <a:ext cx="1114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PC-2 (18.3%)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1753" y="1671739"/>
              <a:ext cx="5334000" cy="43978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92252" y="27938"/>
            <a:ext cx="106141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5EA4"/>
                </a:solidFill>
              </a:rPr>
              <a:t>Visualization of Microbiome Composition with Group Comparison</a:t>
            </a:r>
          </a:p>
          <a:p>
            <a:pPr algn="ctr"/>
            <a:r>
              <a:rPr lang="en-US" sz="2400" u="sng" dirty="0">
                <a:solidFill>
                  <a:srgbClr val="005EA4"/>
                </a:solidFill>
                <a:latin typeface="+mj-lt"/>
              </a:rPr>
              <a:t>Unsupervised</a:t>
            </a:r>
            <a:r>
              <a:rPr lang="en-US" sz="2400" dirty="0">
                <a:solidFill>
                  <a:srgbClr val="005EA4"/>
                </a:solidFill>
                <a:latin typeface="+mj-lt"/>
              </a:rPr>
              <a:t> dimension reduction : Principal coordinate analysis (PCA)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2EEBAF6-D9BB-4537-A215-AA4B7279F7DD}"/>
              </a:ext>
            </a:extLst>
          </p:cNvPr>
          <p:cNvGrpSpPr/>
          <p:nvPr/>
        </p:nvGrpSpPr>
        <p:grpSpPr>
          <a:xfrm>
            <a:off x="6505771" y="1215852"/>
            <a:ext cx="5116705" cy="5591908"/>
            <a:chOff x="6505771" y="1266092"/>
            <a:chExt cx="5116705" cy="55919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9D5372F7-A9AA-40C9-861E-5D2296C8A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3073" t="14908" b="1969"/>
            <a:stretch/>
          </p:blipFill>
          <p:spPr>
            <a:xfrm>
              <a:off x="6827855" y="1266092"/>
              <a:ext cx="4794621" cy="532060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4DA25FD-2479-4454-9A81-87197EE2BA49}"/>
                </a:ext>
              </a:extLst>
            </p:cNvPr>
            <p:cNvSpPr txBox="1"/>
            <p:nvPr/>
          </p:nvSpPr>
          <p:spPr>
            <a:xfrm>
              <a:off x="8958104" y="6581001"/>
              <a:ext cx="11224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Dim1 (16.6%)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7D729D1-1FD7-405B-A661-A9C3E71B8EE1}"/>
                </a:ext>
              </a:extLst>
            </p:cNvPr>
            <p:cNvSpPr txBox="1"/>
            <p:nvPr/>
          </p:nvSpPr>
          <p:spPr>
            <a:xfrm rot="16200000">
              <a:off x="6083059" y="3583242"/>
              <a:ext cx="11224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Dim2 (15.5%)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E90758B9-8BF0-4317-9B8B-C3EC7DE62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83438" t="44970" b="44198"/>
            <a:stretch/>
          </p:blipFill>
          <p:spPr>
            <a:xfrm>
              <a:off x="10189028" y="3009480"/>
              <a:ext cx="1389160" cy="1175657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2551949-B537-49DB-B2EC-75AAF24E34CA}"/>
              </a:ext>
            </a:extLst>
          </p:cNvPr>
          <p:cNvSpPr/>
          <p:nvPr/>
        </p:nvSpPr>
        <p:spPr>
          <a:xfrm>
            <a:off x="119827" y="6135428"/>
            <a:ext cx="826552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2-D or multidimensional representation of composition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Based on ‘latent variables’ comprised of microbiome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203662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84" y="1190628"/>
            <a:ext cx="11086434" cy="5234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6356" y="43011"/>
            <a:ext cx="106141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5EA4"/>
                </a:solidFill>
              </a:rPr>
              <a:t>Visualization of Microbiome Composition with Group Comparison</a:t>
            </a:r>
          </a:p>
          <a:p>
            <a:pPr algn="ctr"/>
            <a:r>
              <a:rPr lang="en-US" sz="2400" u="sng" dirty="0">
                <a:solidFill>
                  <a:srgbClr val="005EA4"/>
                </a:solidFill>
              </a:rPr>
              <a:t>Unsupervised</a:t>
            </a:r>
            <a:r>
              <a:rPr lang="en-US" sz="2400" dirty="0">
                <a:solidFill>
                  <a:srgbClr val="005EA4"/>
                </a:solidFill>
              </a:rPr>
              <a:t> dimension reduction : Multidimensional scaling (MDS)</a:t>
            </a:r>
          </a:p>
        </p:txBody>
      </p:sp>
    </p:spTree>
    <p:extLst>
      <p:ext uri="{BB962C8B-B14F-4D97-AF65-F5344CB8AC3E}">
        <p14:creationId xmlns:p14="http://schemas.microsoft.com/office/powerpoint/2010/main" val="182544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87"/>
          <a:stretch/>
        </p:blipFill>
        <p:spPr>
          <a:xfrm>
            <a:off x="1155246" y="1103086"/>
            <a:ext cx="9144000" cy="5754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944" y="3196771"/>
            <a:ext cx="1371600" cy="1567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6DD5460-6760-4F58-80E3-0E2E3C252EA5}"/>
              </a:ext>
            </a:extLst>
          </p:cNvPr>
          <p:cNvSpPr txBox="1"/>
          <p:nvPr/>
        </p:nvSpPr>
        <p:spPr>
          <a:xfrm>
            <a:off x="42292" y="43011"/>
            <a:ext cx="117423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5EA4"/>
                </a:solidFill>
              </a:rPr>
              <a:t>Visualization of Microbiome Composition with Group Comparison</a:t>
            </a:r>
          </a:p>
          <a:p>
            <a:pPr algn="ctr"/>
            <a:r>
              <a:rPr lang="en-US" sz="2400" u="sng" dirty="0">
                <a:solidFill>
                  <a:srgbClr val="005EA4"/>
                </a:solidFill>
              </a:rPr>
              <a:t>Supervised</a:t>
            </a:r>
            <a:r>
              <a:rPr lang="en-US" sz="2400" dirty="0">
                <a:solidFill>
                  <a:srgbClr val="005EA4"/>
                </a:solidFill>
              </a:rPr>
              <a:t> dimension reduction : Partial least squares discriminant analysis (PLSDA)</a:t>
            </a:r>
          </a:p>
        </p:txBody>
      </p:sp>
    </p:spTree>
    <p:extLst>
      <p:ext uri="{BB962C8B-B14F-4D97-AF65-F5344CB8AC3E}">
        <p14:creationId xmlns:p14="http://schemas.microsoft.com/office/powerpoint/2010/main" val="1518587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37757" y="1109925"/>
            <a:ext cx="46426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MRPP </a:t>
            </a:r>
            <a:endParaRPr lang="en-US" sz="2000" dirty="0"/>
          </a:p>
          <a:p>
            <a:pPr algn="ctr"/>
            <a:r>
              <a:rPr lang="en-US" sz="2000" dirty="0"/>
              <a:t>Multi-response permutation procedures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71672" y="2562246"/>
            <a:ext cx="6096000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Dissimilarity index: bray </a:t>
            </a:r>
          </a:p>
          <a:p>
            <a:r>
              <a:rPr lang="en-US" sz="1600" dirty="0"/>
              <a:t>Class means and counts: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600" dirty="0"/>
              <a:t>Chance corrected within-group agreement A: 0.07621 </a:t>
            </a:r>
          </a:p>
          <a:p>
            <a:r>
              <a:rPr lang="en-US" sz="1600" dirty="0"/>
              <a:t>Based on observed delta 0.1092 and expected delta 0.1182 </a:t>
            </a:r>
          </a:p>
          <a:p>
            <a:endParaRPr lang="en-US" sz="1600" dirty="0"/>
          </a:p>
          <a:p>
            <a:r>
              <a:rPr lang="en-US" sz="1600" dirty="0"/>
              <a:t>Significance of delta: 0.003 </a:t>
            </a:r>
          </a:p>
          <a:p>
            <a:r>
              <a:rPr lang="en-US" sz="1600" dirty="0"/>
              <a:t>Permutation: free</a:t>
            </a:r>
          </a:p>
          <a:p>
            <a:r>
              <a:rPr lang="en-US" sz="1600" dirty="0"/>
              <a:t>Number of permutations: 999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928416"/>
              </p:ext>
            </p:extLst>
          </p:nvPr>
        </p:nvGraphicFramePr>
        <p:xfrm>
          <a:off x="6471672" y="3295093"/>
          <a:ext cx="5246730" cy="754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3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93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93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493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4934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85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Group_1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Group_2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Group_3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Group_4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delta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0.1391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0.1216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0.1147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0.03134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589417" y="-13501"/>
            <a:ext cx="10845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005EA4"/>
                </a:solidFill>
                <a:latin typeface="+mj-lt"/>
              </a:rPr>
              <a:t>Statistical Assessment of Between-group Composition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136" y="1494645"/>
            <a:ext cx="49299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5392"/>
                </a:solidFill>
              </a:rPr>
              <a:t>Based on variance between samples within a group and across groups, using a distance metric (e.g. Bray-Curtis)</a:t>
            </a:r>
          </a:p>
          <a:p>
            <a:pPr marL="800100" lvl="1" indent="-342900">
              <a:spcBef>
                <a:spcPts val="24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5392"/>
                </a:solidFill>
              </a:rPr>
              <a:t>Multivariate </a:t>
            </a:r>
            <a:r>
              <a:rPr lang="en-US" dirty="0">
                <a:solidFill>
                  <a:srgbClr val="005392"/>
                </a:solidFill>
              </a:rPr>
              <a:t>analysis of variance with permutation (PERMANOVA</a:t>
            </a:r>
            <a:r>
              <a:rPr lang="en-US" dirty="0" smtClean="0">
                <a:solidFill>
                  <a:srgbClr val="005392"/>
                </a:solidFill>
              </a:rPr>
              <a:t>)</a:t>
            </a:r>
          </a:p>
          <a:p>
            <a:pPr marL="800100" lvl="1" indent="-342900">
              <a:spcBef>
                <a:spcPts val="2400"/>
              </a:spcBef>
              <a:buFont typeface="+mj-lt"/>
              <a:buAutoNum type="arabicPeriod"/>
            </a:pPr>
            <a:r>
              <a:rPr lang="en-US" dirty="0">
                <a:solidFill>
                  <a:srgbClr val="005392"/>
                </a:solidFill>
              </a:rPr>
              <a:t>A</a:t>
            </a:r>
            <a:r>
              <a:rPr lang="en-US" dirty="0" smtClean="0">
                <a:solidFill>
                  <a:srgbClr val="005392"/>
                </a:solidFill>
              </a:rPr>
              <a:t>nalysis </a:t>
            </a:r>
            <a:r>
              <a:rPr lang="en-US" dirty="0">
                <a:solidFill>
                  <a:srgbClr val="005392"/>
                </a:solidFill>
              </a:rPr>
              <a:t>of group similarities (ANOSIM</a:t>
            </a:r>
            <a:r>
              <a:rPr lang="en-US" dirty="0" smtClean="0">
                <a:solidFill>
                  <a:srgbClr val="005392"/>
                </a:solidFill>
              </a:rPr>
              <a:t>) </a:t>
            </a:r>
          </a:p>
          <a:p>
            <a:pPr marL="800100" lvl="1" indent="-342900">
              <a:spcBef>
                <a:spcPts val="2400"/>
              </a:spcBef>
              <a:buFont typeface="+mj-lt"/>
              <a:buAutoNum type="arabicPeriod"/>
            </a:pPr>
            <a:r>
              <a:rPr lang="en-US" dirty="0">
                <a:solidFill>
                  <a:srgbClr val="005392"/>
                </a:solidFill>
              </a:rPr>
              <a:t>M</a:t>
            </a:r>
            <a:r>
              <a:rPr lang="en-US" dirty="0" smtClean="0">
                <a:solidFill>
                  <a:srgbClr val="005392"/>
                </a:solidFill>
              </a:rPr>
              <a:t>ulti-response </a:t>
            </a:r>
            <a:r>
              <a:rPr lang="en-US" dirty="0">
                <a:solidFill>
                  <a:srgbClr val="005392"/>
                </a:solidFill>
              </a:rPr>
              <a:t>permutation procedures (MRPP</a:t>
            </a:r>
            <a:r>
              <a:rPr lang="en-US" dirty="0" smtClean="0">
                <a:solidFill>
                  <a:srgbClr val="005392"/>
                </a:solidFill>
              </a:rPr>
              <a:t>)</a:t>
            </a:r>
          </a:p>
          <a:p>
            <a:pPr marL="800100" lvl="1" indent="-342900">
              <a:spcBef>
                <a:spcPts val="2400"/>
              </a:spcBef>
              <a:buFont typeface="+mj-lt"/>
              <a:buAutoNum type="arabicPeriod"/>
            </a:pPr>
            <a:r>
              <a:rPr lang="en-US" dirty="0" smtClean="0">
                <a:solidFill>
                  <a:srgbClr val="005392"/>
                </a:solidFill>
              </a:rPr>
              <a:t>Mantel's </a:t>
            </a:r>
            <a:r>
              <a:rPr lang="en-US" dirty="0">
                <a:solidFill>
                  <a:srgbClr val="005392"/>
                </a:solidFill>
              </a:rPr>
              <a:t>test (MANTEL</a:t>
            </a:r>
            <a:r>
              <a:rPr lang="en-US" dirty="0" smtClean="0">
                <a:solidFill>
                  <a:srgbClr val="005392"/>
                </a:solidFill>
              </a:rPr>
              <a:t>)</a:t>
            </a:r>
            <a:endParaRPr lang="en-US" dirty="0">
              <a:solidFill>
                <a:srgbClr val="0053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8398"/>
          <a:stretch/>
        </p:blipFill>
        <p:spPr>
          <a:xfrm>
            <a:off x="5901766" y="1029038"/>
            <a:ext cx="6143364" cy="541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583" y="19543"/>
            <a:ext cx="12032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5EA4"/>
                </a:solidFill>
                <a:latin typeface="+mj-lt"/>
              </a:rPr>
              <a:t>Identification of Individual Taxa </a:t>
            </a:r>
            <a:r>
              <a:rPr lang="en-US" sz="3200" b="1" dirty="0">
                <a:solidFill>
                  <a:srgbClr val="005EA4"/>
                </a:solidFill>
                <a:latin typeface="+mj-lt"/>
              </a:rPr>
              <a:t>that Differ between Groups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2814" y="6187740"/>
            <a:ext cx="504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historically used with 16S data and seen in many </a:t>
            </a:r>
            <a:r>
              <a:rPr lang="en-US" dirty="0" err="1"/>
              <a:t>many</a:t>
            </a:r>
            <a:r>
              <a:rPr lang="en-US" dirty="0"/>
              <a:t> publications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B392DA0-CAD4-4395-8F1D-D7932F43A976}"/>
              </a:ext>
            </a:extLst>
          </p:cNvPr>
          <p:cNvGrpSpPr/>
          <p:nvPr/>
        </p:nvGrpSpPr>
        <p:grpSpPr>
          <a:xfrm>
            <a:off x="66501" y="587371"/>
            <a:ext cx="5739805" cy="6293533"/>
            <a:chOff x="161961" y="741343"/>
            <a:chExt cx="5739805" cy="62935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F383E010-C916-469C-AE06-269C71CA6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47"/>
            <a:stretch/>
          </p:blipFill>
          <p:spPr>
            <a:xfrm>
              <a:off x="346627" y="1650076"/>
              <a:ext cx="5555139" cy="5384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CBDF0A0-4ED9-4BBC-9F6A-86347E5B2D65}"/>
                </a:ext>
              </a:extLst>
            </p:cNvPr>
            <p:cNvSpPr txBox="1"/>
            <p:nvPr/>
          </p:nvSpPr>
          <p:spPr>
            <a:xfrm>
              <a:off x="1033747" y="741343"/>
              <a:ext cx="418159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/>
                <a:t>LEfSe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>Linear discriminant analysis Effect Size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AFB3794-3C4A-4CD0-9BBA-A366AB46509D}"/>
                </a:ext>
              </a:extLst>
            </p:cNvPr>
            <p:cNvSpPr txBox="1"/>
            <p:nvPr/>
          </p:nvSpPr>
          <p:spPr>
            <a:xfrm rot="16200000">
              <a:off x="-162487" y="244490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Group 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B02E25A3-C779-4BFB-9E68-1A9C9AD5CE46}"/>
                </a:ext>
              </a:extLst>
            </p:cNvPr>
            <p:cNvSpPr txBox="1"/>
            <p:nvPr/>
          </p:nvSpPr>
          <p:spPr>
            <a:xfrm rot="16200000">
              <a:off x="-252255" y="5041513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Others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91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3775" y="857772"/>
            <a:ext cx="5394960" cy="56156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971" y="1"/>
            <a:ext cx="12094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5392"/>
                </a:solidFill>
                <a:latin typeface="+mj-lt"/>
              </a:rPr>
              <a:t>The human microbiome is comprised of thousands of species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9316" y="6488918"/>
            <a:ext cx="854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392"/>
                </a:solidFill>
                <a:latin typeface="Arial" panose="020B0604020202020204" pitchFamily="34" charset="0"/>
              </a:rPr>
              <a:t>which tend to inhabit distinct environments – oral, fecal, and skin microbiota most diverse</a:t>
            </a:r>
          </a:p>
        </p:txBody>
      </p:sp>
    </p:spTree>
    <p:extLst>
      <p:ext uri="{BB962C8B-B14F-4D97-AF65-F5344CB8AC3E}">
        <p14:creationId xmlns:p14="http://schemas.microsoft.com/office/powerpoint/2010/main" val="247891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971334E-705A-4BD1-A8FA-B768BA203115}"/>
              </a:ext>
            </a:extLst>
          </p:cNvPr>
          <p:cNvSpPr txBox="1"/>
          <p:nvPr/>
        </p:nvSpPr>
        <p:spPr>
          <a:xfrm>
            <a:off x="6806833" y="1399983"/>
            <a:ext cx="49566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5392"/>
                </a:solidFill>
              </a:rPr>
              <a:t>We developed </a:t>
            </a:r>
            <a:r>
              <a:rPr lang="en-US" sz="2400" smtClean="0">
                <a:solidFill>
                  <a:srgbClr val="005392"/>
                </a:solidFill>
              </a:rPr>
              <a:t>Shrinkage Linear Discriminant Analysis (SLDA) with Effect Size* </a:t>
            </a:r>
          </a:p>
          <a:p>
            <a:endParaRPr lang="en-US" sz="2400" dirty="0" smtClean="0">
              <a:solidFill>
                <a:srgbClr val="0053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5392"/>
                </a:solidFill>
              </a:rPr>
              <a:t>Correction </a:t>
            </a:r>
            <a:r>
              <a:rPr lang="en-US" sz="2000" dirty="0" smtClean="0">
                <a:solidFill>
                  <a:srgbClr val="005392"/>
                </a:solidFill>
              </a:rPr>
              <a:t>for multiple testing important (FDR)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53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5392"/>
                </a:solidFill>
              </a:rPr>
              <a:t>Effect size is the group-discriminatory power of a taxa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53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5392"/>
                </a:solidFill>
              </a:rPr>
              <a:t>FDR &lt; 0.1 and effect size &gt; 0.2 could be considered minimal values</a:t>
            </a:r>
            <a:endParaRPr lang="en-US" sz="2000" dirty="0">
              <a:solidFill>
                <a:srgbClr val="00539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53" y="1084505"/>
            <a:ext cx="6217920" cy="5485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540" y="0"/>
            <a:ext cx="12032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5EA4"/>
                </a:solidFill>
                <a:latin typeface="+mj-lt"/>
              </a:rPr>
              <a:t>Identification of Individual Taxa </a:t>
            </a:r>
            <a:r>
              <a:rPr lang="en-US" sz="3200" b="1" dirty="0">
                <a:solidFill>
                  <a:srgbClr val="005EA4"/>
                </a:solidFill>
                <a:latin typeface="+mj-lt"/>
              </a:rPr>
              <a:t>that Differ between Groups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29863" y="6415922"/>
            <a:ext cx="4533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5392"/>
                </a:solidFill>
              </a:rPr>
              <a:t>*Bernd Klaus - </a:t>
            </a:r>
            <a:r>
              <a:rPr lang="en-US" sz="1400" dirty="0">
                <a:solidFill>
                  <a:srgbClr val="005392"/>
                </a:solidFill>
              </a:rPr>
              <a:t>European Molecular Biology Laboratory</a:t>
            </a:r>
            <a:endParaRPr lang="en-US" sz="1400" dirty="0">
              <a:solidFill>
                <a:srgbClr val="0053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87" y="1148945"/>
            <a:ext cx="4114800" cy="548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" y="1060045"/>
            <a:ext cx="4114800" cy="5486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1237845"/>
            <a:ext cx="4114800" cy="5486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763" y="620130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Odoribacteria</a:t>
            </a:r>
            <a:r>
              <a:rPr lang="en-US" sz="2000" i="1" dirty="0"/>
              <a:t> </a:t>
            </a:r>
            <a:r>
              <a:rPr lang="en-US" sz="2000" i="1" dirty="0" err="1"/>
              <a:t>splanchnicus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201610" y="659935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Prevotella</a:t>
            </a:r>
            <a:r>
              <a:rPr lang="en-US" sz="2000" i="1" dirty="0"/>
              <a:t> </a:t>
            </a:r>
            <a:r>
              <a:rPr lang="en-US" sz="2000" i="1" dirty="0" err="1"/>
              <a:t>ruminicola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058566" y="659935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Enterococcus faecalis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79994" y="-55715"/>
            <a:ext cx="76875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spc="-1" dirty="0">
                <a:solidFill>
                  <a:srgbClr val="005EA4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Between-group Species Comparisons</a:t>
            </a:r>
          </a:p>
        </p:txBody>
      </p:sp>
    </p:spTree>
    <p:extLst>
      <p:ext uri="{BB962C8B-B14F-4D97-AF65-F5344CB8AC3E}">
        <p14:creationId xmlns:p14="http://schemas.microsoft.com/office/powerpoint/2010/main" val="28739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8784" y="680520"/>
            <a:ext cx="552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Random Forest with Feature Selection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985" b="12079"/>
          <a:stretch/>
        </p:blipFill>
        <p:spPr>
          <a:xfrm>
            <a:off x="63968" y="1988860"/>
            <a:ext cx="6076950" cy="20501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17635" y="4609950"/>
            <a:ext cx="58232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feed species count data to multiple decision trees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random forest algorithm learns which species info are most important in deciding between ‘disease’ or ‘non-disease’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rank species based on their correlation with classification accuracy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6872439" y="1671657"/>
          <a:ext cx="5101124" cy="4091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4" imgW="4097621" imgH="3286603" progId="Excel.Sheet.12">
                  <p:embed/>
                </p:oleObj>
              </mc:Choice>
              <mc:Fallback>
                <p:oleObj name="Worksheet" r:id="rId4" imgW="4097621" imgH="3286603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2439" y="1671657"/>
                        <a:ext cx="5101124" cy="4091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stomShape 9"/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pc="-1" dirty="0" smtClean="0">
                <a:solidFill>
                  <a:srgbClr val="005EA4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Other Approaches </a:t>
            </a:r>
            <a:r>
              <a:rPr lang="en-US" sz="3200" b="1" spc="-1" dirty="0">
                <a:solidFill>
                  <a:srgbClr val="005EA4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to Identify Taxa that Differ Between Groups</a:t>
            </a:r>
          </a:p>
        </p:txBody>
      </p:sp>
    </p:spTree>
    <p:extLst>
      <p:ext uri="{BB962C8B-B14F-4D97-AF65-F5344CB8AC3E}">
        <p14:creationId xmlns:p14="http://schemas.microsoft.com/office/powerpoint/2010/main" val="14796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4" y="1101154"/>
            <a:ext cx="7575958" cy="28118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9045" y="6139743"/>
            <a:ext cx="10870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Gao, X., H. Lin and Q. Donga (2017). "A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Dirichlet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-Multinomial Bayes Classifier for Disease Diagnosis with Microbial Compositions." </a:t>
            </a:r>
            <a:r>
              <a:rPr lang="en-US" sz="14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mSphere</a:t>
            </a:r>
            <a:r>
              <a:rPr 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 2:e00536-00517.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307" y="3973664"/>
            <a:ext cx="855394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microbiome components that correlate with disease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 to build a disease prediction model</a:t>
            </a:r>
          </a:p>
        </p:txBody>
      </p:sp>
      <p:sp>
        <p:nvSpPr>
          <p:cNvPr id="5" name="CustomShape 9"/>
          <p:cNvSpPr/>
          <p:nvPr/>
        </p:nvSpPr>
        <p:spPr>
          <a:xfrm>
            <a:off x="0" y="0"/>
            <a:ext cx="12192000" cy="587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pc="-1" dirty="0" smtClean="0">
                <a:solidFill>
                  <a:srgbClr val="005EA4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Other Approaches </a:t>
            </a:r>
            <a:r>
              <a:rPr lang="en-US" sz="3200" b="1" spc="-1" dirty="0">
                <a:solidFill>
                  <a:srgbClr val="005EA4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to Identify Taxa that Differ Between Groups</a:t>
            </a:r>
          </a:p>
        </p:txBody>
      </p:sp>
    </p:spTree>
    <p:extLst>
      <p:ext uri="{BB962C8B-B14F-4D97-AF65-F5344CB8AC3E}">
        <p14:creationId xmlns:p14="http://schemas.microsoft.com/office/powerpoint/2010/main" val="27659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31639" y="821089"/>
          <a:ext cx="9106679" cy="5252303"/>
        </p:xfrm>
        <a:graphic>
          <a:graphicData uri="http://schemas.openxmlformats.org/drawingml/2006/table">
            <a:tbl>
              <a:tblPr/>
              <a:tblGrid>
                <a:gridCol w="26479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88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15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555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12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519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951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02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Species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Genus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Family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Phylum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Category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Wilcox p-value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6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Bacteroides_intestinalis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Bacteroides_sp_3_1_23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Bacteroides_xylanisolvens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Burkholderiales_bacterium_1_1_47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Burkholderiales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Burkholderiaceae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Proteobacteria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Aerobe 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butyrate-producing_bacterium_SS3/4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Unknown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Unknown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Unknown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Catenibacterium_mitsuokai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Catenibacterium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Erysipelotrichaceae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Coprococcus_sp_ART55/1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Coprococcus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Lachnospiraceae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Dorea_formicigenerans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Dorea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Lachnospiraceae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Eubacterium_eligens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Eubacterium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Eubacterium_rectale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Eubacterium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Roseburia_intestinalis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Roseburia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Lachnospiraceae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Ruminococcus_obeum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Ruminococcus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Ruminococcus_sp_SR1/5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Ruminococcus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Coprococcus_catus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Coprococcus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Lachnospiraceae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2.71E-08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Eubacterium_hallii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Eubacterium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2.94E-08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Clostridium_sp_M62/1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Clostridium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Clostridiaceae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4.72E-08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Ruminococcus_torques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Ruminococcus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5.27E-08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Bacteroides_sp_1_1_14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7.31E-08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Roseburia_inulinivorans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Roseburia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Lachnospiraceae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7.31E-08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Bacillus_thuringiensis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Bacillus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Bacillaceae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Aerobe 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7.89E-08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Bacteroides_ovatus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7.89E-08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Roseburia_hominis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Roseburia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Lachnospiraceae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7.89E-08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Bacteroides_sp_D20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8.53E-08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Pseudomonas_aeruginosa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Pseudomonas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Pseudomonadaceae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Proteobacteria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Pseudomonas 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9.91E-08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Ruminococcus_bromii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Ruminococcus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Ruminococcaceae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1.33E-07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Eubacterium_siraeum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Eubacterium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Eubacteriaceae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1.96E-07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Bacteroides_sp_2_2_4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1.97E-07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Bacteroides_vulgatus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2.18E-07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butyrate-producing_bacterium_SSC/2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Unknown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Unknown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Unknown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2.18E-07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Faecalibacterium_prausnitzii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Faecalibacterium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Clostridiaceae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Firmicutes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2.25E-07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  <a:tr h="159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Bacteroides_caccae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Bacteroidaceae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Bacteroidetes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Anaerobe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Non-pathogen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2.32E-07</a:t>
                      </a:r>
                    </a:p>
                  </a:txBody>
                  <a:tcPr marL="5480" marR="5480" marT="548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445" y="128849"/>
            <a:ext cx="12095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" dirty="0">
                <a:solidFill>
                  <a:srgbClr val="005EA4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Organisms significantly associated with risk of infection in our patient 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03229" y="6534542"/>
            <a:ext cx="1929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32 out of 111 shown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1116" y="2073349"/>
            <a:ext cx="10637849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Decrease in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protective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bacteria appears much more important than increase in pathogens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2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153" y="1887152"/>
            <a:ext cx="1203784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5392"/>
                </a:solidFill>
              </a:rPr>
              <a:t>Analysis of Features other than Taxa Abundance</a:t>
            </a:r>
            <a:endParaRPr lang="en-US" sz="4000" b="1" dirty="0">
              <a:solidFill>
                <a:srgbClr val="005392"/>
              </a:solidFill>
            </a:endParaRPr>
          </a:p>
          <a:p>
            <a:pPr algn="ctr"/>
            <a:endParaRPr lang="en-US" sz="3200" dirty="0">
              <a:solidFill>
                <a:srgbClr val="005392"/>
              </a:solidFill>
              <a:latin typeface="Arial Rounded MT Bold" panose="020F0704030504030204" pitchFamily="34" charset="0"/>
            </a:endParaRPr>
          </a:p>
          <a:p>
            <a:pPr algn="ctr"/>
            <a:endParaRPr lang="en-US" sz="3200" dirty="0">
              <a:solidFill>
                <a:srgbClr val="00539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0" y="3579923"/>
            <a:ext cx="72357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 ‘potential’ – which genes are present (DNA abundance)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RNA analysis : “Transcriptomics”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Metabolic composition – “Metabolomics”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8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526" b="10819"/>
          <a:stretch/>
        </p:blipFill>
        <p:spPr>
          <a:xfrm>
            <a:off x="420414" y="616569"/>
            <a:ext cx="7212420" cy="5307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506" y="6604084"/>
            <a:ext cx="117892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050" dirty="0">
                <a:latin typeface="+mj-lt"/>
              </a:rPr>
              <a:t>Adapted from: van den </a:t>
            </a:r>
            <a:r>
              <a:rPr lang="en-US" sz="1050" dirty="0" err="1">
                <a:latin typeface="+mj-lt"/>
              </a:rPr>
              <a:t>Elsen</a:t>
            </a:r>
            <a:r>
              <a:rPr lang="en-US" sz="1050" dirty="0">
                <a:latin typeface="+mj-lt"/>
              </a:rPr>
              <a:t> LWJ, et. al.: Embracing the gut microbiota: the new frontier for inflammatory and infectious diseases. </a:t>
            </a:r>
            <a:r>
              <a:rPr lang="en-US" sz="1050" i="1" dirty="0">
                <a:latin typeface="+mj-lt"/>
              </a:rPr>
              <a:t>Clinical &amp; Translational Immunology 2017, 6:e125.</a:t>
            </a:r>
          </a:p>
        </p:txBody>
      </p:sp>
      <p:sp>
        <p:nvSpPr>
          <p:cNvPr id="6" name="Rectangle 5"/>
          <p:cNvSpPr/>
          <p:nvPr/>
        </p:nvSpPr>
        <p:spPr>
          <a:xfrm>
            <a:off x="2361377" y="0"/>
            <a:ext cx="7679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005392"/>
                </a:solidFill>
                <a:latin typeface="+mj-lt"/>
              </a:rPr>
              <a:t>Functional Analysis of the Microbiome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96033"/>
              </p:ext>
            </p:extLst>
          </p:nvPr>
        </p:nvGraphicFramePr>
        <p:xfrm>
          <a:off x="8258475" y="2846850"/>
          <a:ext cx="3403065" cy="1508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03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Functional Profiling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Transcript</a:t>
                      </a:r>
                      <a:r>
                        <a:rPr lang="en-US" sz="1800" baseline="0" dirty="0"/>
                        <a:t> abundance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Protein abundance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Metabolite abundance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097264" y="599568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2"/>
                </a:solidFill>
              </a:rPr>
              <a:t>“What are they doing”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15" y="5995680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2"/>
                </a:solidFill>
              </a:rPr>
              <a:t>“Who’s there”</a:t>
            </a:r>
          </a:p>
        </p:txBody>
      </p:sp>
    </p:spTree>
    <p:extLst>
      <p:ext uri="{BB962C8B-B14F-4D97-AF65-F5344CB8AC3E}">
        <p14:creationId xmlns:p14="http://schemas.microsoft.com/office/powerpoint/2010/main" val="7969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3020"/>
          <a:stretch/>
        </p:blipFill>
        <p:spPr>
          <a:xfrm>
            <a:off x="0" y="4347324"/>
            <a:ext cx="11955036" cy="24205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9605" y="164805"/>
            <a:ext cx="111950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5EA4"/>
                </a:solidFill>
                <a:latin typeface="+mj-lt"/>
              </a:rPr>
              <a:t>There is tremendous variability in </a:t>
            </a:r>
            <a:r>
              <a:rPr lang="en-US" sz="2800" b="1" u="sng" dirty="0">
                <a:solidFill>
                  <a:srgbClr val="005EA4"/>
                </a:solidFill>
                <a:latin typeface="+mj-lt"/>
              </a:rPr>
              <a:t>microbial species </a:t>
            </a:r>
            <a:r>
              <a:rPr lang="en-US" sz="2800" b="1" dirty="0">
                <a:solidFill>
                  <a:srgbClr val="005EA4"/>
                </a:solidFill>
                <a:latin typeface="+mj-lt"/>
              </a:rPr>
              <a:t>inhabiting different individuals..</a:t>
            </a:r>
          </a:p>
        </p:txBody>
      </p:sp>
      <p:sp>
        <p:nvSpPr>
          <p:cNvPr id="5" name="Rectangle 4"/>
          <p:cNvSpPr/>
          <p:nvPr/>
        </p:nvSpPr>
        <p:spPr>
          <a:xfrm>
            <a:off x="180754" y="3644117"/>
            <a:ext cx="117742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5EA4"/>
                </a:solidFill>
                <a:latin typeface="+mj-lt"/>
              </a:rPr>
              <a:t>.. but much less variability in the </a:t>
            </a:r>
            <a:r>
              <a:rPr lang="en-US" sz="2800" b="1" u="sng" dirty="0">
                <a:solidFill>
                  <a:srgbClr val="005EA4"/>
                </a:solidFill>
                <a:latin typeface="+mj-lt"/>
              </a:rPr>
              <a:t>metabolic capacity </a:t>
            </a:r>
            <a:r>
              <a:rPr lang="en-US" sz="2800" b="1" dirty="0">
                <a:solidFill>
                  <a:srgbClr val="005EA4"/>
                </a:solidFill>
                <a:latin typeface="+mj-lt"/>
              </a:rPr>
              <a:t>encoded by the microbiota among individuals 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92039" y="1051560"/>
            <a:ext cx="11770958" cy="2377440"/>
            <a:chOff x="104775" y="1394934"/>
            <a:chExt cx="8867775" cy="18133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94" r="3020" b="49550"/>
            <a:stretch/>
          </p:blipFill>
          <p:spPr>
            <a:xfrm>
              <a:off x="104775" y="1394934"/>
              <a:ext cx="8867775" cy="15959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263" r="3020"/>
            <a:stretch/>
          </p:blipFill>
          <p:spPr>
            <a:xfrm>
              <a:off x="104775" y="2965395"/>
              <a:ext cx="8867775" cy="242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30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54" y="1124631"/>
            <a:ext cx="9942061" cy="5272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7626" y="114300"/>
            <a:ext cx="10253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5392"/>
                </a:solidFill>
                <a:latin typeface="Arial Rounded MT Bold" panose="020F0704030504030204" pitchFamily="34" charset="0"/>
              </a:rPr>
              <a:t>Graphical Representation of ‘predicted’ Metabolic Pathways that Differ between Groups</a:t>
            </a:r>
          </a:p>
        </p:txBody>
      </p:sp>
    </p:spTree>
    <p:extLst>
      <p:ext uri="{BB962C8B-B14F-4D97-AF65-F5344CB8AC3E}">
        <p14:creationId xmlns:p14="http://schemas.microsoft.com/office/powerpoint/2010/main" val="260032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DDCA9DD-C9C5-482E-AD29-5613CCF3E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56" b="16111"/>
          <a:stretch/>
        </p:blipFill>
        <p:spPr>
          <a:xfrm>
            <a:off x="6047107" y="1553990"/>
            <a:ext cx="5856593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18010B4-D970-4EB9-AE91-EE2C9B81A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34"/>
          <a:stretch/>
        </p:blipFill>
        <p:spPr>
          <a:xfrm>
            <a:off x="198967" y="1505840"/>
            <a:ext cx="5508640" cy="43891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D3E5C30-4FFF-4DBB-9FC0-F43D775F78D5}"/>
              </a:ext>
            </a:extLst>
          </p:cNvPr>
          <p:cNvSpPr/>
          <p:nvPr/>
        </p:nvSpPr>
        <p:spPr>
          <a:xfrm>
            <a:off x="198967" y="6350112"/>
            <a:ext cx="11944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Schirmer, M., et. al. "Dynamics of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Metatranscription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the Inflammatory Bowel Disease Gut Microbiome."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Nat Microbiol 3, no. 3 (Mar 2018): 337-46. </a:t>
            </a:r>
          </a:p>
          <a:p>
            <a:pPr marR="0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108D84-396D-47A7-AB77-01FDCC87E7AE}"/>
              </a:ext>
            </a:extLst>
          </p:cNvPr>
          <p:cNvSpPr txBox="1"/>
          <p:nvPr/>
        </p:nvSpPr>
        <p:spPr>
          <a:xfrm>
            <a:off x="79259" y="10870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Some Organisms are More Transcriptionally Active Than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2077A0-AD4B-418F-9D43-6A193BF7B06E}"/>
              </a:ext>
            </a:extLst>
          </p:cNvPr>
          <p:cNvSpPr txBox="1"/>
          <p:nvPr/>
        </p:nvSpPr>
        <p:spPr>
          <a:xfrm>
            <a:off x="-48893" y="703125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Transcriptional Activity 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May be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More Important than Abundance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13CA92-FCFA-420A-9DA3-D398707E6394}"/>
              </a:ext>
            </a:extLst>
          </p:cNvPr>
          <p:cNvSpPr txBox="1"/>
          <p:nvPr/>
        </p:nvSpPr>
        <p:spPr>
          <a:xfrm>
            <a:off x="6324601" y="1553990"/>
            <a:ext cx="519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Transcriptional Activity of Bacteria in IBD</a:t>
            </a:r>
          </a:p>
        </p:txBody>
      </p:sp>
    </p:spTree>
    <p:extLst>
      <p:ext uri="{BB962C8B-B14F-4D97-AF65-F5344CB8AC3E}">
        <p14:creationId xmlns:p14="http://schemas.microsoft.com/office/powerpoint/2010/main" val="32521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437"/>
          <a:stretch/>
        </p:blipFill>
        <p:spPr>
          <a:xfrm>
            <a:off x="1484915" y="358211"/>
            <a:ext cx="4205170" cy="62227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1228" y="6581001"/>
            <a:ext cx="110419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Schroeder, B. O. and F. </a:t>
            </a:r>
            <a:r>
              <a:rPr lang="en-US" sz="1200" dirty="0" err="1">
                <a:latin typeface="Arial" panose="020B0604020202020204" pitchFamily="34" charset="0"/>
              </a:rPr>
              <a:t>Backhed</a:t>
            </a:r>
            <a:r>
              <a:rPr lang="en-US" sz="1200" dirty="0">
                <a:latin typeface="Arial" panose="020B0604020202020204" pitchFamily="34" charset="0"/>
              </a:rPr>
              <a:t> (2016). </a:t>
            </a:r>
            <a:r>
              <a:rPr lang="en-US" sz="1200" b="1" dirty="0">
                <a:latin typeface="Arial" panose="020B0604020202020204" pitchFamily="34" charset="0"/>
              </a:rPr>
              <a:t>"Signals from the gut microbiota to distant organs in physiology and disease." </a:t>
            </a:r>
            <a:r>
              <a:rPr lang="en-US" sz="1200" dirty="0">
                <a:latin typeface="Arial" panose="020B0604020202020204" pitchFamily="34" charset="0"/>
              </a:rPr>
              <a:t>Nat Med 22(10): 1079-1089.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55" y="411278"/>
            <a:ext cx="4264495" cy="59702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2346" y="-50387"/>
            <a:ext cx="10801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5392"/>
                </a:solidFill>
                <a:latin typeface="+mj-lt"/>
              </a:rPr>
              <a:t>Microbial metabolites may enter bloodstream and impact various organs</a:t>
            </a:r>
          </a:p>
        </p:txBody>
      </p:sp>
    </p:spTree>
    <p:extLst>
      <p:ext uri="{BB962C8B-B14F-4D97-AF65-F5344CB8AC3E}">
        <p14:creationId xmlns:p14="http://schemas.microsoft.com/office/powerpoint/2010/main" val="188460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1" y="914400"/>
            <a:ext cx="6338350" cy="5943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0C4248-D530-4A1E-9941-F2C324E3939B}"/>
              </a:ext>
            </a:extLst>
          </p:cNvPr>
          <p:cNvSpPr/>
          <p:nvPr/>
        </p:nvSpPr>
        <p:spPr>
          <a:xfrm>
            <a:off x="8290543" y="5838386"/>
            <a:ext cx="3758193" cy="852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A7F2045-4FF1-42C2-9130-CBD470552953}"/>
              </a:ext>
            </a:extLst>
          </p:cNvPr>
          <p:cNvSpPr txBox="1"/>
          <p:nvPr/>
        </p:nvSpPr>
        <p:spPr>
          <a:xfrm>
            <a:off x="79259" y="10870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Transcriptional Activity Can be Determined by Comparing RNA Versus DNA Abundance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1073926-12DA-4979-81B0-B3EAF4251F66}"/>
              </a:ext>
            </a:extLst>
          </p:cNvPr>
          <p:cNvSpPr/>
          <p:nvPr/>
        </p:nvSpPr>
        <p:spPr>
          <a:xfrm>
            <a:off x="6261415" y="2851825"/>
            <a:ext cx="59305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Each colored circle represents a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RNA:DNA ratio = Transcriptional activity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Some species are highly transcriptionally 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Other species have low transcriptional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We investigated how antibiotic exposure affected transcriptional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11F913-A617-4E9D-A8CF-0B40702A8952}"/>
              </a:ext>
            </a:extLst>
          </p:cNvPr>
          <p:cNvSpPr txBox="1"/>
          <p:nvPr/>
        </p:nvSpPr>
        <p:spPr>
          <a:xfrm>
            <a:off x="6219150" y="730971"/>
            <a:ext cx="197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</a:rPr>
              <a:t>Escherichia coli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A929C23-C739-4ACD-B7BA-63AA05C555E0}"/>
              </a:ext>
            </a:extLst>
          </p:cNvPr>
          <p:cNvSpPr txBox="1"/>
          <p:nvPr/>
        </p:nvSpPr>
        <p:spPr>
          <a:xfrm>
            <a:off x="6066750" y="1791398"/>
            <a:ext cx="247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</a:rPr>
              <a:t>Klebsiella pneumoniae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CBD11A-4C69-4827-8428-ACF054F0733A}"/>
              </a:ext>
            </a:extLst>
          </p:cNvPr>
          <p:cNvSpPr txBox="1"/>
          <p:nvPr/>
        </p:nvSpPr>
        <p:spPr>
          <a:xfrm>
            <a:off x="3563871" y="1667101"/>
            <a:ext cx="247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</a:rPr>
              <a:t>Candida albicans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5B301D69-7DEF-403A-A2A8-42CF4CA5BBC8}"/>
              </a:ext>
            </a:extLst>
          </p:cNvPr>
          <p:cNvCxnSpPr>
            <a:cxnSpLocks/>
          </p:cNvCxnSpPr>
          <p:nvPr/>
        </p:nvCxnSpPr>
        <p:spPr>
          <a:xfrm flipH="1">
            <a:off x="3209026" y="2121515"/>
            <a:ext cx="1120168" cy="1268666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5D7CD38-8B43-4E6B-A7D3-4925641178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857336" y="1960675"/>
            <a:ext cx="209414" cy="20558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741C4F7D-A9E2-41BB-B6E5-8853AA38A70A}"/>
              </a:ext>
            </a:extLst>
          </p:cNvPr>
          <p:cNvCxnSpPr>
            <a:cxnSpLocks/>
          </p:cNvCxnSpPr>
          <p:nvPr/>
        </p:nvCxnSpPr>
        <p:spPr>
          <a:xfrm flipH="1">
            <a:off x="6066750" y="958369"/>
            <a:ext cx="217019" cy="16416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153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A8EDC8C-E2A8-463C-BC73-05340FE94316}"/>
              </a:ext>
            </a:extLst>
          </p:cNvPr>
          <p:cNvSpPr/>
          <p:nvPr/>
        </p:nvSpPr>
        <p:spPr>
          <a:xfrm>
            <a:off x="8290543" y="5838386"/>
            <a:ext cx="3758193" cy="852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5F78388-EEFE-47D3-8B0A-FD41D15695DF}"/>
              </a:ext>
            </a:extLst>
          </p:cNvPr>
          <p:cNvSpPr txBox="1"/>
          <p:nvPr/>
        </p:nvSpPr>
        <p:spPr>
          <a:xfrm>
            <a:off x="1672503" y="614803"/>
            <a:ext cx="337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Two or Less Days Antibiotics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9923398-1286-411C-B248-31D157C8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" r="48742" b="26813"/>
          <a:stretch/>
        </p:blipFill>
        <p:spPr>
          <a:xfrm>
            <a:off x="759125" y="962156"/>
            <a:ext cx="4887552" cy="576072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9923398-1286-411C-B248-31D157C8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65" b="26813"/>
          <a:stretch/>
        </p:blipFill>
        <p:spPr>
          <a:xfrm>
            <a:off x="6521570" y="962156"/>
            <a:ext cx="4785201" cy="576072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B45DEB-FA86-487B-9415-8BD4C4ED867E}"/>
              </a:ext>
            </a:extLst>
          </p:cNvPr>
          <p:cNvSpPr txBox="1"/>
          <p:nvPr/>
        </p:nvSpPr>
        <p:spPr>
          <a:xfrm>
            <a:off x="7217180" y="647873"/>
            <a:ext cx="35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Three or More Days Antibiotics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5095DD5-84A2-4AB4-B9B8-B7C8C8D1BB15}"/>
              </a:ext>
            </a:extLst>
          </p:cNvPr>
          <p:cNvSpPr txBox="1"/>
          <p:nvPr/>
        </p:nvSpPr>
        <p:spPr>
          <a:xfrm>
            <a:off x="110532" y="167207"/>
            <a:ext cx="1193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5392"/>
                </a:solidFill>
                <a:latin typeface="Arial" panose="020B0604020202020204" pitchFamily="34" charset="0"/>
              </a:rPr>
              <a:t>Antibiotic Exposure is Associated with Transcriptional Activity of Several Pathogens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2946F2A-FEEA-4FB7-98C3-390E0DF826DC}"/>
              </a:ext>
            </a:extLst>
          </p:cNvPr>
          <p:cNvGrpSpPr/>
          <p:nvPr/>
        </p:nvGrpSpPr>
        <p:grpSpPr>
          <a:xfrm>
            <a:off x="2443214" y="3396383"/>
            <a:ext cx="6654929" cy="1737938"/>
            <a:chOff x="3159142" y="3603412"/>
            <a:chExt cx="6074113" cy="173793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0B856107-F65D-4B9D-8A05-8CCFE202A514}"/>
                </a:ext>
              </a:extLst>
            </p:cNvPr>
            <p:cNvSpPr/>
            <p:nvPr/>
          </p:nvSpPr>
          <p:spPr>
            <a:xfrm>
              <a:off x="9032288" y="3603412"/>
              <a:ext cx="200967" cy="236136"/>
            </a:xfrm>
            <a:prstGeom prst="ellipse">
              <a:avLst/>
            </a:prstGeom>
            <a:noFill/>
            <a:ln w="28575">
              <a:solidFill>
                <a:srgbClr val="BE72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7F2870BE-3375-49DC-8931-C6757AEA51BE}"/>
                </a:ext>
              </a:extLst>
            </p:cNvPr>
            <p:cNvSpPr/>
            <p:nvPr/>
          </p:nvSpPr>
          <p:spPr>
            <a:xfrm>
              <a:off x="3159142" y="5105214"/>
              <a:ext cx="200967" cy="236136"/>
            </a:xfrm>
            <a:prstGeom prst="ellipse">
              <a:avLst/>
            </a:prstGeom>
            <a:noFill/>
            <a:ln w="28575">
              <a:solidFill>
                <a:srgbClr val="BE72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22ECB98D-E726-4025-9595-6F12BFC1470D}"/>
              </a:ext>
            </a:extLst>
          </p:cNvPr>
          <p:cNvGrpSpPr/>
          <p:nvPr/>
        </p:nvGrpSpPr>
        <p:grpSpPr>
          <a:xfrm>
            <a:off x="2309465" y="3569537"/>
            <a:ext cx="6417697" cy="2085630"/>
            <a:chOff x="2967189" y="3793825"/>
            <a:chExt cx="5763981" cy="208563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64139E0B-0E39-4A06-B403-F9CDE9E319B4}"/>
                </a:ext>
              </a:extLst>
            </p:cNvPr>
            <p:cNvSpPr/>
            <p:nvPr/>
          </p:nvSpPr>
          <p:spPr>
            <a:xfrm>
              <a:off x="2967189" y="5643319"/>
              <a:ext cx="200967" cy="23613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742C35B-E923-421D-BC6F-DC9BDBC9E6C6}"/>
                </a:ext>
              </a:extLst>
            </p:cNvPr>
            <p:cNvSpPr/>
            <p:nvPr/>
          </p:nvSpPr>
          <p:spPr>
            <a:xfrm>
              <a:off x="8530203" y="3793825"/>
              <a:ext cx="200967" cy="23613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1790A51-9F1F-45DE-88AA-D9A072F81B9B}"/>
              </a:ext>
            </a:extLst>
          </p:cNvPr>
          <p:cNvGrpSpPr/>
          <p:nvPr/>
        </p:nvGrpSpPr>
        <p:grpSpPr>
          <a:xfrm>
            <a:off x="5041662" y="2136965"/>
            <a:ext cx="5728277" cy="414428"/>
            <a:chOff x="5540904" y="2369883"/>
            <a:chExt cx="5193237" cy="41442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099E9079-CC19-4BE8-8845-F03368D4030A}"/>
                </a:ext>
              </a:extLst>
            </p:cNvPr>
            <p:cNvSpPr/>
            <p:nvPr/>
          </p:nvSpPr>
          <p:spPr>
            <a:xfrm>
              <a:off x="5540904" y="2548175"/>
              <a:ext cx="200967" cy="236136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7A85B22-C8B8-4EB7-A456-5E2336A1308A}"/>
                </a:ext>
              </a:extLst>
            </p:cNvPr>
            <p:cNvSpPr/>
            <p:nvPr/>
          </p:nvSpPr>
          <p:spPr>
            <a:xfrm>
              <a:off x="10533174" y="2369883"/>
              <a:ext cx="200967" cy="236136"/>
            </a:xfrm>
            <a:prstGeom prst="ellipse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5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0C4248-D530-4A1E-9941-F2C324E3939B}"/>
              </a:ext>
            </a:extLst>
          </p:cNvPr>
          <p:cNvSpPr/>
          <p:nvPr/>
        </p:nvSpPr>
        <p:spPr>
          <a:xfrm>
            <a:off x="8290543" y="5794842"/>
            <a:ext cx="3758193" cy="852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2022D5A-D758-48D9-A179-44E256EE0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96"/>
          <a:stretch/>
        </p:blipFill>
        <p:spPr>
          <a:xfrm>
            <a:off x="3458727" y="963535"/>
            <a:ext cx="5274546" cy="5937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A7F2045-4FF1-42C2-9130-CBD470552953}"/>
              </a:ext>
            </a:extLst>
          </p:cNvPr>
          <p:cNvSpPr txBox="1"/>
          <p:nvPr/>
        </p:nvSpPr>
        <p:spPr>
          <a:xfrm>
            <a:off x="211892" y="167207"/>
            <a:ext cx="11662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Transcriptional Activity of Antibiotic Resistance Genes Ranges from Very High to Very Low (all samples)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CC9CD937-623D-4775-B625-C05CC22EC123}"/>
              </a:ext>
            </a:extLst>
          </p:cNvPr>
          <p:cNvGrpSpPr/>
          <p:nvPr/>
        </p:nvGrpSpPr>
        <p:grpSpPr>
          <a:xfrm>
            <a:off x="591368" y="1519132"/>
            <a:ext cx="4933362" cy="4598395"/>
            <a:chOff x="591368" y="1562676"/>
            <a:chExt cx="4933362" cy="45983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FD0A3B8-82D9-4B0E-88DA-C30615BB35F3}"/>
                </a:ext>
              </a:extLst>
            </p:cNvPr>
            <p:cNvSpPr txBox="1"/>
            <p:nvPr/>
          </p:nvSpPr>
          <p:spPr>
            <a:xfrm>
              <a:off x="591368" y="1821421"/>
              <a:ext cx="2490545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</a:rPr>
                <a:t>Very high transcriptional activity</a:t>
              </a:r>
            </a:p>
            <a:p>
              <a:endParaRPr lang="en-US" sz="2400" dirty="0">
                <a:latin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</a:rPr>
                <a:t>CTX-M </a:t>
              </a:r>
              <a:r>
                <a:rPr lang="en-US" sz="2000" dirty="0">
                  <a:latin typeface="Symbol" panose="05050102010706020507" pitchFamily="18" charset="2"/>
                </a:rPr>
                <a:t>b</a:t>
              </a:r>
              <a:r>
                <a:rPr lang="en-US" sz="2000" dirty="0">
                  <a:latin typeface="Arial" panose="020B0604020202020204" pitchFamily="34" charset="0"/>
                </a:rPr>
                <a:t>-lactamases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latin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</a:rPr>
                <a:t>TEM </a:t>
              </a:r>
              <a:r>
                <a:rPr lang="en-US" sz="2000" dirty="0">
                  <a:latin typeface="Symbol" panose="05050102010706020507" pitchFamily="18" charset="2"/>
                </a:rPr>
                <a:t>b</a:t>
              </a:r>
              <a:r>
                <a:rPr lang="en-US" sz="2000" dirty="0">
                  <a:latin typeface="Arial" panose="020B0604020202020204" pitchFamily="34" charset="0"/>
                </a:rPr>
                <a:t>-lactamases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latin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</a:rPr>
                <a:t>CMY </a:t>
              </a:r>
              <a:r>
                <a:rPr lang="en-US" sz="2000" dirty="0">
                  <a:latin typeface="Symbol" panose="05050102010706020507" pitchFamily="18" charset="2"/>
                </a:rPr>
                <a:t>b</a:t>
              </a:r>
              <a:r>
                <a:rPr lang="en-US" sz="2000" dirty="0">
                  <a:latin typeface="Arial" panose="020B0604020202020204" pitchFamily="34" charset="0"/>
                </a:rPr>
                <a:t>-lactamases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latin typeface="Arial" panose="020B060402020202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E334332E-D150-448E-A985-53EE0CEEAA79}"/>
                </a:ext>
              </a:extLst>
            </p:cNvPr>
            <p:cNvCxnSpPr/>
            <p:nvPr/>
          </p:nvCxnSpPr>
          <p:spPr>
            <a:xfrm>
              <a:off x="2969288" y="2356338"/>
              <a:ext cx="1547446" cy="924449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4E6996ED-A3B3-4364-BC34-B665B69DE40B}"/>
                </a:ext>
              </a:extLst>
            </p:cNvPr>
            <p:cNvCxnSpPr/>
            <p:nvPr/>
          </p:nvCxnSpPr>
          <p:spPr>
            <a:xfrm>
              <a:off x="2969288" y="2230734"/>
              <a:ext cx="1924259" cy="432079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448F2D03-A5A7-4054-86DC-F6A4C1EA4B56}"/>
                </a:ext>
              </a:extLst>
            </p:cNvPr>
            <p:cNvCxnSpPr/>
            <p:nvPr/>
          </p:nvCxnSpPr>
          <p:spPr>
            <a:xfrm>
              <a:off x="2969288" y="2069960"/>
              <a:ext cx="2321169" cy="65315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86409C8-FC01-4438-B6C3-E5048AF8300C}"/>
                </a:ext>
              </a:extLst>
            </p:cNvPr>
            <p:cNvSpPr/>
            <p:nvPr/>
          </p:nvSpPr>
          <p:spPr>
            <a:xfrm rot="1753138">
              <a:off x="4751007" y="1562676"/>
              <a:ext cx="773723" cy="2542233"/>
            </a:xfrm>
            <a:prstGeom prst="ellipse">
              <a:avLst/>
            </a:prstGeom>
            <a:noFill/>
            <a:ln w="190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C80AD710-395A-4486-B229-EBD5D204C415}"/>
              </a:ext>
            </a:extLst>
          </p:cNvPr>
          <p:cNvGrpSpPr/>
          <p:nvPr/>
        </p:nvGrpSpPr>
        <p:grpSpPr>
          <a:xfrm>
            <a:off x="6408646" y="3815024"/>
            <a:ext cx="5465280" cy="2542233"/>
            <a:chOff x="6408646" y="3858568"/>
            <a:chExt cx="5465280" cy="25422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21CC37B-0378-456C-A1D0-C62EDDC8813A}"/>
                </a:ext>
              </a:extLst>
            </p:cNvPr>
            <p:cNvSpPr txBox="1"/>
            <p:nvPr/>
          </p:nvSpPr>
          <p:spPr>
            <a:xfrm>
              <a:off x="8806708" y="4124117"/>
              <a:ext cx="3067218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</a:rPr>
                <a:t>Very low transcriptional activity</a:t>
              </a:r>
            </a:p>
            <a:p>
              <a:endParaRPr lang="en-US" sz="2400" dirty="0">
                <a:latin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</a:rPr>
                <a:t>RND efflux transporters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308CAE96-8051-44AF-9117-9CCA026948CB}"/>
                </a:ext>
              </a:extLst>
            </p:cNvPr>
            <p:cNvCxnSpPr/>
            <p:nvPr/>
          </p:nvCxnSpPr>
          <p:spPr>
            <a:xfrm flipH="1" flipV="1">
              <a:off x="7385538" y="4963886"/>
              <a:ext cx="905005" cy="80387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5F9D35AA-B3BD-411B-8C1B-091E37C1FF8B}"/>
                </a:ext>
              </a:extLst>
            </p:cNvPr>
            <p:cNvCxnSpPr/>
            <p:nvPr/>
          </p:nvCxnSpPr>
          <p:spPr>
            <a:xfrm flipH="1">
              <a:off x="7305152" y="5129684"/>
              <a:ext cx="909375" cy="18087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98CC698B-22FF-463A-8F0E-95DB0218D2AA}"/>
                </a:ext>
              </a:extLst>
            </p:cNvPr>
            <p:cNvCxnSpPr/>
            <p:nvPr/>
          </p:nvCxnSpPr>
          <p:spPr>
            <a:xfrm flipH="1">
              <a:off x="6556549" y="5230167"/>
              <a:ext cx="1848897" cy="748602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4C2F0720-165C-422B-95AE-985905A2A80E}"/>
                </a:ext>
              </a:extLst>
            </p:cNvPr>
            <p:cNvSpPr/>
            <p:nvPr/>
          </p:nvSpPr>
          <p:spPr>
            <a:xfrm rot="1753138">
              <a:off x="6408646" y="3858568"/>
              <a:ext cx="773723" cy="2542233"/>
            </a:xfrm>
            <a:prstGeom prst="ellipse">
              <a:avLst/>
            </a:prstGeom>
            <a:noFill/>
            <a:ln w="190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02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2B76A02-833A-41C6-8637-19B5D2A874E3}"/>
              </a:ext>
            </a:extLst>
          </p:cNvPr>
          <p:cNvSpPr/>
          <p:nvPr/>
        </p:nvSpPr>
        <p:spPr>
          <a:xfrm>
            <a:off x="8290543" y="5963986"/>
            <a:ext cx="3758193" cy="852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RND efflux transporters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15252C4-E61F-486F-99B4-6A8557B6B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53" b="24835"/>
          <a:stretch/>
        </p:blipFill>
        <p:spPr>
          <a:xfrm>
            <a:off x="5476352" y="928713"/>
            <a:ext cx="5091164" cy="59506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836BA35-4BDE-4A96-BB00-200B65B44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32" b="24835"/>
          <a:stretch/>
        </p:blipFill>
        <p:spPr>
          <a:xfrm>
            <a:off x="650744" y="945914"/>
            <a:ext cx="4845860" cy="59506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ED82775-43D7-49EF-AD17-0F4D852F90AF}"/>
              </a:ext>
            </a:extLst>
          </p:cNvPr>
          <p:cNvGrpSpPr/>
          <p:nvPr/>
        </p:nvGrpSpPr>
        <p:grpSpPr>
          <a:xfrm>
            <a:off x="6407939" y="1670137"/>
            <a:ext cx="5818342" cy="3411750"/>
            <a:chOff x="6407939" y="1544537"/>
            <a:chExt cx="5818342" cy="3411750"/>
          </a:xfrm>
        </p:grpSpPr>
        <p:grpSp>
          <p:nvGrpSpPr>
            <p:cNvPr id="12" name="Group 11"/>
            <p:cNvGrpSpPr/>
            <p:nvPr/>
          </p:nvGrpSpPr>
          <p:grpSpPr>
            <a:xfrm>
              <a:off x="6435825" y="1544537"/>
              <a:ext cx="5790456" cy="2497704"/>
              <a:chOff x="4341699" y="1262378"/>
              <a:chExt cx="5310522" cy="249770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CFECC990-48BD-4C2A-9DC6-C3541F80F585}"/>
                  </a:ext>
                </a:extLst>
              </p:cNvPr>
              <p:cNvSpPr txBox="1"/>
              <p:nvPr/>
            </p:nvSpPr>
            <p:spPr>
              <a:xfrm>
                <a:off x="7675389" y="1262378"/>
                <a:ext cx="1976832" cy="24622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</a:rPr>
                  <a:t> </a:t>
                </a:r>
              </a:p>
              <a:p>
                <a:endParaRPr lang="en-US" sz="2400" dirty="0"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</a:rPr>
                  <a:t>CTX-M                </a:t>
                </a:r>
                <a:r>
                  <a:rPr lang="en-US" sz="1600" dirty="0">
                    <a:latin typeface="Symbol" panose="05050102010706020507" pitchFamily="18" charset="2"/>
                  </a:rPr>
                  <a:t>b</a:t>
                </a:r>
                <a:r>
                  <a:rPr lang="en-US" sz="1600" dirty="0">
                    <a:latin typeface="Arial" panose="020B0604020202020204" pitchFamily="34" charset="0"/>
                  </a:rPr>
                  <a:t>-lactamases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</a:rPr>
                  <a:t>TEM and CMY               </a:t>
                </a:r>
                <a:r>
                  <a:rPr lang="en-US" sz="1600" dirty="0">
                    <a:latin typeface="Symbol" panose="05050102010706020507" pitchFamily="18" charset="2"/>
                  </a:rPr>
                  <a:t>b</a:t>
                </a:r>
                <a:r>
                  <a:rPr lang="en-US" sz="1600" dirty="0">
                    <a:latin typeface="Arial" panose="020B0604020202020204" pitchFamily="34" charset="0"/>
                  </a:rPr>
                  <a:t>-lactamases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rial" panose="020B0604020202020204" pitchFamily="34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xmlns="" id="{E5D07B5A-A2F7-4640-802F-254CA94AC9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2995" y="2069155"/>
                <a:ext cx="2733057" cy="954594"/>
              </a:xfrm>
              <a:prstGeom prst="straightConnector1">
                <a:avLst/>
              </a:prstGeom>
              <a:ln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xmlns="" id="{7DC14E1D-4C63-4435-A0A4-4025595D8275}"/>
                  </a:ext>
                </a:extLst>
              </p:cNvPr>
              <p:cNvSpPr/>
              <p:nvPr/>
            </p:nvSpPr>
            <p:spPr>
              <a:xfrm rot="1753138">
                <a:off x="4341699" y="2546238"/>
                <a:ext cx="560071" cy="1213844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1EAB1D9-B6E1-4BEC-9F04-BD5AD35FB2CC}"/>
                </a:ext>
              </a:extLst>
            </p:cNvPr>
            <p:cNvSpPr/>
            <p:nvPr/>
          </p:nvSpPr>
          <p:spPr>
            <a:xfrm rot="1753138">
              <a:off x="6407939" y="4434347"/>
              <a:ext cx="644815" cy="521940"/>
            </a:xfrm>
            <a:prstGeom prst="ellipse">
              <a:avLst/>
            </a:prstGeom>
            <a:noFill/>
            <a:ln w="190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939D9E62-0358-46A4-9D84-73E10D859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9015" y="3084844"/>
              <a:ext cx="3100624" cy="1497204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8A3C11E6-C699-4CC8-B4CE-C7876D010447}"/>
                </a:ext>
              </a:extLst>
            </p:cNvPr>
            <p:cNvSpPr/>
            <p:nvPr/>
          </p:nvSpPr>
          <p:spPr>
            <a:xfrm>
              <a:off x="10255821" y="3389396"/>
              <a:ext cx="16951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600" dirty="0">
                <a:latin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CEEACC8-CEA6-45AA-95EC-0C77C30DC761}"/>
              </a:ext>
            </a:extLst>
          </p:cNvPr>
          <p:cNvSpPr txBox="1"/>
          <p:nvPr/>
        </p:nvSpPr>
        <p:spPr>
          <a:xfrm>
            <a:off x="189127" y="133712"/>
            <a:ext cx="11813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Antibiotic Exposure is Associated with Altered Transcription of Many ARG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EAE36F5-3203-40A1-82AC-47BA0E795C13}"/>
              </a:ext>
            </a:extLst>
          </p:cNvPr>
          <p:cNvSpPr txBox="1"/>
          <p:nvPr/>
        </p:nvSpPr>
        <p:spPr>
          <a:xfrm>
            <a:off x="1672503" y="832523"/>
            <a:ext cx="337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Two or Less Days Antibiotics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129BEC9-58FD-4BA7-A96C-6617CBABC94F}"/>
              </a:ext>
            </a:extLst>
          </p:cNvPr>
          <p:cNvSpPr txBox="1"/>
          <p:nvPr/>
        </p:nvSpPr>
        <p:spPr>
          <a:xfrm>
            <a:off x="7217180" y="865593"/>
            <a:ext cx="35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Three or More Days Antibiotics</a:t>
            </a:r>
          </a:p>
        </p:txBody>
      </p:sp>
    </p:spTree>
    <p:extLst>
      <p:ext uri="{BB962C8B-B14F-4D97-AF65-F5344CB8AC3E}">
        <p14:creationId xmlns:p14="http://schemas.microsoft.com/office/powerpoint/2010/main" val="3998893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7A6D2E-1860-47CC-AB3A-10727A2CE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4"/>
          <a:stretch/>
        </p:blipFill>
        <p:spPr>
          <a:xfrm>
            <a:off x="7057300" y="930876"/>
            <a:ext cx="3838325" cy="2135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F3E166-1007-4028-8910-879110B37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3"/>
          <a:stretch/>
        </p:blipFill>
        <p:spPr>
          <a:xfrm>
            <a:off x="7315200" y="3164663"/>
            <a:ext cx="3514522" cy="3271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EB7144D-365B-45F0-A347-05E70480D28E}"/>
              </a:ext>
            </a:extLst>
          </p:cNvPr>
          <p:cNvSpPr/>
          <p:nvPr/>
        </p:nvSpPr>
        <p:spPr>
          <a:xfrm>
            <a:off x="331596" y="6436535"/>
            <a:ext cx="139672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Lloyd-Price, Jason, et. al.. "Multi-Omics of the Gut Microbial Ecosystem in Inflammatory Bowel Diseases." Nature 569, no. 7758 (2019): 655-62.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E05147F-8E97-4B7F-ABD9-CDD6C4D1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91" y="1474573"/>
            <a:ext cx="5091909" cy="3938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CEEACC8-CEA6-45AA-95EC-0C77C30DC761}"/>
              </a:ext>
            </a:extLst>
          </p:cNvPr>
          <p:cNvSpPr txBox="1"/>
          <p:nvPr/>
        </p:nvSpPr>
        <p:spPr>
          <a:xfrm>
            <a:off x="497467" y="0"/>
            <a:ext cx="11197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Multi-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Omic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Data are Interrelated</a:t>
            </a:r>
          </a:p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Not clear yet if one ‘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omic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’ data type better than another for understanding disease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53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B1BE6A7-6206-4628-B94B-260725B6C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67" y="954107"/>
            <a:ext cx="10850337" cy="5779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CEEACC8-CEA6-45AA-95EC-0C77C30DC761}"/>
              </a:ext>
            </a:extLst>
          </p:cNvPr>
          <p:cNvSpPr txBox="1"/>
          <p:nvPr/>
        </p:nvSpPr>
        <p:spPr>
          <a:xfrm>
            <a:off x="497467" y="0"/>
            <a:ext cx="11197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Multi-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Omic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Data are Interrelated</a:t>
            </a:r>
          </a:p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Not clear yet if one ‘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omic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’ data type better than another for understanding disease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1A4311-0372-4743-8694-27A37449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D9EF1E9-1E2F-4D67-83CB-F9D433D95F7F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382" y="378145"/>
            <a:ext cx="1086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5EA4"/>
                </a:solidFill>
                <a:latin typeface="+mj-lt"/>
              </a:rPr>
              <a:t>Therapeutic approaches to manipulate the microbiome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ABE3FDC-45C6-4CD5-A14C-03BA82730417}"/>
              </a:ext>
            </a:extLst>
          </p:cNvPr>
          <p:cNvSpPr/>
          <p:nvPr/>
        </p:nvSpPr>
        <p:spPr>
          <a:xfrm>
            <a:off x="2828754" y="1539858"/>
            <a:ext cx="6534491" cy="3409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Diet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Prebiotics – </a:t>
            </a:r>
            <a:r>
              <a:rPr lang="en-US" sz="2000" dirty="0"/>
              <a:t>nutrient or dietary supplement</a:t>
            </a:r>
            <a:endParaRPr lang="en-US" sz="2400" dirty="0"/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Probiotics – </a:t>
            </a:r>
            <a:r>
              <a:rPr lang="en-US" sz="2000" dirty="0"/>
              <a:t>living organism(s)</a:t>
            </a:r>
            <a:endParaRPr lang="en-US" sz="2400" dirty="0"/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400" b="1" dirty="0"/>
              <a:t>Antibiotics *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Fecal Microbiota Transplant (FMT)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9532C34-6C73-4490-8BF0-939786E1A73B}"/>
              </a:ext>
            </a:extLst>
          </p:cNvPr>
          <p:cNvSpPr txBox="1"/>
          <p:nvPr/>
        </p:nvSpPr>
        <p:spPr>
          <a:xfrm>
            <a:off x="1979681" y="6103128"/>
            <a:ext cx="718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Antibiotics have received the most attention as a treatment for PSC</a:t>
            </a:r>
          </a:p>
        </p:txBody>
      </p:sp>
    </p:spTree>
    <p:extLst>
      <p:ext uri="{BB962C8B-B14F-4D97-AF65-F5344CB8AC3E}">
        <p14:creationId xmlns:p14="http://schemas.microsoft.com/office/powerpoint/2010/main" val="38908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771" y="1116269"/>
            <a:ext cx="4106088" cy="513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5722938" y="5143689"/>
            <a:ext cx="2933700" cy="119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1350"/>
              </a:spcBef>
            </a:pPr>
            <a:r>
              <a:rPr lang="en-US" altLang="en-US" sz="2000" dirty="0">
                <a:solidFill>
                  <a:srgbClr val="002060"/>
                </a:solidFill>
                <a:latin typeface="Arial" panose="020B0604020202020204" pitchFamily="34" charset="0"/>
              </a:rPr>
              <a:t>90 to 95 % cure rate</a:t>
            </a:r>
          </a:p>
          <a:p>
            <a:pPr eaLnBrk="1" hangingPunct="1">
              <a:spcBef>
                <a:spcPts val="1350"/>
              </a:spcBef>
            </a:pPr>
            <a:r>
              <a:rPr lang="en-US" altLang="en-US" sz="2000" dirty="0">
                <a:solidFill>
                  <a:srgbClr val="002060"/>
                </a:solidFill>
                <a:latin typeface="Arial" panose="020B0604020202020204" pitchFamily="34" charset="0"/>
              </a:rPr>
              <a:t>better than any other treatment</a:t>
            </a:r>
          </a:p>
        </p:txBody>
      </p:sp>
      <p:pic>
        <p:nvPicPr>
          <p:cNvPr id="23557" name="Picture 2" descr="http://fecaltransplant.org/wp-content/uploads/2013/06/FecalTransplantGuide_Book_Cover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6637" y="2601508"/>
            <a:ext cx="2986267" cy="364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4" descr="http://1.bp.blogspot.com/-lL3B5o_T9vM/UiKSZGb2koI/AAAAAAAAAJM/0nujkqBUbSM/s1600/fecal+transplant+syringes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108" y="1291879"/>
            <a:ext cx="2332491" cy="386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20900" y="6338888"/>
            <a:ext cx="3257550" cy="2524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latin typeface="Segoe UI" panose="020B0502040204020203" pitchFamily="34" charset="0"/>
              </a:rPr>
              <a:t>Mir, S., et al. (2014). </a:t>
            </a:r>
            <a:r>
              <a:rPr lang="en-US" sz="1050" u="sng" dirty="0">
                <a:latin typeface="Segoe UI" panose="020B0502040204020203" pitchFamily="34" charset="0"/>
              </a:rPr>
              <a:t>Current </a:t>
            </a:r>
            <a:r>
              <a:rPr lang="en-US" sz="1050" u="sng" dirty="0" err="1">
                <a:latin typeface="Segoe UI" panose="020B0502040204020203" pitchFamily="34" charset="0"/>
              </a:rPr>
              <a:t>Pediatr</a:t>
            </a:r>
            <a:r>
              <a:rPr lang="en-US" sz="1050" u="sng" dirty="0">
                <a:latin typeface="Segoe UI" panose="020B0502040204020203" pitchFamily="34" charset="0"/>
              </a:rPr>
              <a:t> Rep </a:t>
            </a:r>
            <a:r>
              <a:rPr lang="en-US" sz="1050" b="1" u="sng" dirty="0">
                <a:latin typeface="Segoe UI" panose="020B0502040204020203" pitchFamily="34" charset="0"/>
              </a:rPr>
              <a:t>2: 227-234.</a:t>
            </a:r>
          </a:p>
        </p:txBody>
      </p:sp>
      <p:sp>
        <p:nvSpPr>
          <p:cNvPr id="8" name="CustomShape 9">
            <a:extLst>
              <a:ext uri="{FF2B5EF4-FFF2-40B4-BE49-F238E27FC236}">
                <a16:creationId xmlns:a16="http://schemas.microsoft.com/office/drawing/2014/main" xmlns="" id="{54BCE3B1-FC0F-4F79-94A7-FEA420BD015E}"/>
              </a:ext>
            </a:extLst>
          </p:cNvPr>
          <p:cNvSpPr/>
          <p:nvPr/>
        </p:nvSpPr>
        <p:spPr>
          <a:xfrm>
            <a:off x="36694" y="89630"/>
            <a:ext cx="12191999" cy="6368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pc="-1" dirty="0">
                <a:solidFill>
                  <a:srgbClr val="005EA4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FMT restores microbiome composition</a:t>
            </a:r>
          </a:p>
        </p:txBody>
      </p:sp>
    </p:spTree>
    <p:extLst>
      <p:ext uri="{BB962C8B-B14F-4D97-AF65-F5344CB8AC3E}">
        <p14:creationId xmlns:p14="http://schemas.microsoft.com/office/powerpoint/2010/main" val="2835436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9">
            <a:extLst>
              <a:ext uri="{FF2B5EF4-FFF2-40B4-BE49-F238E27FC236}">
                <a16:creationId xmlns:a16="http://schemas.microsoft.com/office/drawing/2014/main" xmlns="" id="{70E5E6D9-780E-4D5A-9248-9AFAEA041315}"/>
              </a:ext>
            </a:extLst>
          </p:cNvPr>
          <p:cNvSpPr/>
          <p:nvPr/>
        </p:nvSpPr>
        <p:spPr>
          <a:xfrm>
            <a:off x="1889059" y="356777"/>
            <a:ext cx="8733452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FMT displaces pathogenic bacteria from intestinal microbiota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512E0ADA-9D13-489C-8B39-763D41B56D46}"/>
              </a:ext>
            </a:extLst>
          </p:cNvPr>
          <p:cNvGrpSpPr/>
          <p:nvPr/>
        </p:nvGrpSpPr>
        <p:grpSpPr>
          <a:xfrm>
            <a:off x="2694248" y="1129003"/>
            <a:ext cx="6959553" cy="2714324"/>
            <a:chOff x="1170247" y="1129003"/>
            <a:chExt cx="6959553" cy="27143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0673BB7D-F66C-4CE0-804D-19E5A585F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628" r="6657" b="70087"/>
            <a:stretch/>
          </p:blipFill>
          <p:spPr>
            <a:xfrm>
              <a:off x="1972069" y="1129003"/>
              <a:ext cx="4777225" cy="271432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B0643438-2BB2-4E5F-8CA8-82EEC47E8AF0}"/>
                </a:ext>
              </a:extLst>
            </p:cNvPr>
            <p:cNvSpPr txBox="1"/>
            <p:nvPr/>
          </p:nvSpPr>
          <p:spPr>
            <a:xfrm>
              <a:off x="1170247" y="1337496"/>
              <a:ext cx="9380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E. coli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92796EF-A967-4200-94E6-84D3B9261E89}"/>
                </a:ext>
              </a:extLst>
            </p:cNvPr>
            <p:cNvSpPr txBox="1"/>
            <p:nvPr/>
          </p:nvSpPr>
          <p:spPr>
            <a:xfrm>
              <a:off x="6749294" y="1818028"/>
              <a:ext cx="13805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Klebsiella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AFCF0829-4DC9-4561-8315-34E7ECBCD73C}"/>
                </a:ext>
              </a:extLst>
            </p:cNvPr>
            <p:cNvCxnSpPr>
              <a:cxnSpLocks/>
            </p:cNvCxnSpPr>
            <p:nvPr/>
          </p:nvCxnSpPr>
          <p:spPr>
            <a:xfrm>
              <a:off x="2244580" y="1537551"/>
              <a:ext cx="1604298" cy="948614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A483E48B-5885-4353-9F38-8280922BFAF8}"/>
                </a:ext>
              </a:extLst>
            </p:cNvPr>
            <p:cNvCxnSpPr/>
            <p:nvPr/>
          </p:nvCxnSpPr>
          <p:spPr>
            <a:xfrm flipV="1">
              <a:off x="6246845" y="2218138"/>
              <a:ext cx="746449" cy="20782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70FB8CD4-9123-4E84-BC15-2AFCE2BF9112}"/>
              </a:ext>
            </a:extLst>
          </p:cNvPr>
          <p:cNvGrpSpPr/>
          <p:nvPr/>
        </p:nvGrpSpPr>
        <p:grpSpPr>
          <a:xfrm>
            <a:off x="2115564" y="3876940"/>
            <a:ext cx="8123343" cy="2812658"/>
            <a:chOff x="591563" y="3876940"/>
            <a:chExt cx="8123343" cy="281265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A4AC7751-0814-400F-A7DB-6F9286167F8F}"/>
                </a:ext>
              </a:extLst>
            </p:cNvPr>
            <p:cNvGrpSpPr/>
            <p:nvPr/>
          </p:nvGrpSpPr>
          <p:grpSpPr>
            <a:xfrm>
              <a:off x="591563" y="3876940"/>
              <a:ext cx="8123343" cy="2812658"/>
              <a:chOff x="591563" y="3876940"/>
              <a:chExt cx="8123343" cy="281265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9A298B78-0125-4AE2-A419-5A75F8EE3B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215" r="6657" b="48084"/>
              <a:stretch/>
            </p:blipFill>
            <p:spPr>
              <a:xfrm>
                <a:off x="1972069" y="4264087"/>
                <a:ext cx="4777225" cy="242551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B3C08BC8-6C5D-4E35-B61E-808C8A99ECD4}"/>
                  </a:ext>
                </a:extLst>
              </p:cNvPr>
              <p:cNvSpPr txBox="1"/>
              <p:nvPr/>
            </p:nvSpPr>
            <p:spPr>
              <a:xfrm>
                <a:off x="591563" y="3889684"/>
                <a:ext cx="16530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Bacteroides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4B3156FF-4615-43C2-9838-F94AB7DBD90F}"/>
                  </a:ext>
                </a:extLst>
              </p:cNvPr>
              <p:cNvSpPr txBox="1"/>
              <p:nvPr/>
            </p:nvSpPr>
            <p:spPr>
              <a:xfrm>
                <a:off x="6436718" y="3876940"/>
                <a:ext cx="2278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i="1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Faecalibacterium</a:t>
                </a:r>
                <a:endParaRPr lang="en-US" sz="2000" b="1" i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xmlns="" id="{351889D1-3D15-4013-93C4-B1A778D912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9428" y="4404049"/>
                <a:ext cx="920621" cy="28880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FB6DD6DE-D3AB-4299-A2D2-D4D6C3955FE3}"/>
                </a:ext>
              </a:extLst>
            </p:cNvPr>
            <p:cNvCxnSpPr>
              <a:cxnSpLocks/>
            </p:cNvCxnSpPr>
            <p:nvPr/>
          </p:nvCxnSpPr>
          <p:spPr>
            <a:xfrm>
              <a:off x="2315318" y="4217730"/>
              <a:ext cx="1356278" cy="89078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817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5275" y="0"/>
            <a:ext cx="118268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5392"/>
                </a:solidFill>
                <a:latin typeface="+mj-lt"/>
              </a:rPr>
              <a:t>Metabolic functions and diseases impacted by the </a:t>
            </a:r>
            <a:r>
              <a:rPr lang="en-US" sz="2800" b="1" dirty="0" smtClean="0">
                <a:solidFill>
                  <a:srgbClr val="005392"/>
                </a:solidFill>
                <a:latin typeface="+mj-lt"/>
              </a:rPr>
              <a:t>microbiome</a:t>
            </a:r>
            <a:endParaRPr lang="en-US" sz="2800" b="1" dirty="0">
              <a:solidFill>
                <a:srgbClr val="005392"/>
              </a:solidFill>
              <a:latin typeface="+mj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63597"/>
              </p:ext>
            </p:extLst>
          </p:nvPr>
        </p:nvGraphicFramePr>
        <p:xfrm>
          <a:off x="1275255" y="614972"/>
          <a:ext cx="4064000" cy="593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Functions</a:t>
                      </a:r>
                      <a:r>
                        <a:rPr lang="en-US" sz="1600" baseline="0" dirty="0"/>
                        <a:t> of the microbiota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Host</a:t>
                      </a:r>
                      <a:r>
                        <a:rPr lang="en-US" sz="1600" b="1" baseline="0" dirty="0"/>
                        <a:t> Physiology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Adaptive</a:t>
                      </a:r>
                      <a:r>
                        <a:rPr lang="en-US" sz="1600" baseline="0" dirty="0"/>
                        <a:t> immunity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Innate immunity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Cell proliferation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Bone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Vascularization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Biosynthesis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Neurotransmitters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Steroid hormones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Vitamins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Metabolism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Dietary</a:t>
                      </a:r>
                      <a:r>
                        <a:rPr lang="en-US" sz="1600" baseline="0" dirty="0"/>
                        <a:t> components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Bile salts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Drugs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Xenobiotics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93426"/>
              </p:ext>
            </p:extLst>
          </p:nvPr>
        </p:nvGraphicFramePr>
        <p:xfrm>
          <a:off x="6807333" y="614972"/>
          <a:ext cx="4596392" cy="58961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96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6835">
                <a:tc>
                  <a:txBody>
                    <a:bodyPr/>
                    <a:lstStyle/>
                    <a:p>
                      <a:r>
                        <a:rPr lang="en-US" sz="1600" dirty="0"/>
                        <a:t>Diseases associated with microbiota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r>
                        <a:rPr lang="en-US" sz="1600" dirty="0"/>
                        <a:t>Allergies</a:t>
                      </a:r>
                      <a:r>
                        <a:rPr lang="en-US" sz="1600" baseline="0" dirty="0"/>
                        <a:t> / Allergy protection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r>
                        <a:rPr lang="en-US" sz="1600" dirty="0"/>
                        <a:t>Atherosclerosis</a:t>
                      </a:r>
                      <a:r>
                        <a:rPr lang="en-US" sz="1600" baseline="0" dirty="0"/>
                        <a:t> &amp; Thrombosis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r>
                        <a:rPr lang="en-US" sz="160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r>
                        <a:rPr lang="en-US" sz="1600" dirty="0"/>
                        <a:t>Diabetes Mellitus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r>
                        <a:rPr lang="en-US" sz="1600" dirty="0"/>
                        <a:t>Immune-mediated</a:t>
                      </a:r>
                      <a:r>
                        <a:rPr lang="en-US" sz="1600" baseline="0" dirty="0"/>
                        <a:t> Inflammatory Diseases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Inflammatory bowel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Multiple sclerosis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Rheumatoid arthritis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r>
                        <a:rPr lang="en-US" sz="1600" dirty="0"/>
                        <a:t>Kwashiorkor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r>
                        <a:rPr lang="en-US" sz="1600" dirty="0"/>
                        <a:t>Liver Diseases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r>
                        <a:rPr lang="en-US" sz="1600" dirty="0"/>
                        <a:t>Metabolic Syndrome and Obesity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r>
                        <a:rPr lang="en-US" sz="1600" dirty="0"/>
                        <a:t>Neurodevelopmental &amp; Psychiatric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Autism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Depression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Alzheimer’s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Parkinson’s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0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0F792A-2BFD-4900-BF42-134076E9A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4"/>
          <a:stretch/>
        </p:blipFill>
        <p:spPr>
          <a:xfrm>
            <a:off x="172461" y="2542591"/>
            <a:ext cx="11899811" cy="2992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0643438-2BB2-4E5F-8CA8-82EEC47E8AF0}"/>
              </a:ext>
            </a:extLst>
          </p:cNvPr>
          <p:cNvSpPr txBox="1"/>
          <p:nvPr/>
        </p:nvSpPr>
        <p:spPr>
          <a:xfrm>
            <a:off x="2260983" y="169801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E. coli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2796EF-A967-4200-94E6-84D3B9261E89}"/>
              </a:ext>
            </a:extLst>
          </p:cNvPr>
          <p:cNvSpPr txBox="1"/>
          <p:nvPr/>
        </p:nvSpPr>
        <p:spPr>
          <a:xfrm>
            <a:off x="7742381" y="17442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Klebsiella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43B424DB-7346-4256-A6D6-9E28F77A3F8B}"/>
              </a:ext>
            </a:extLst>
          </p:cNvPr>
          <p:cNvCxnSpPr>
            <a:cxnSpLocks/>
          </p:cNvCxnSpPr>
          <p:nvPr/>
        </p:nvCxnSpPr>
        <p:spPr>
          <a:xfrm flipV="1">
            <a:off x="7523814" y="2198371"/>
            <a:ext cx="482273" cy="70463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CEBD057-064B-402F-A452-5B4F8824122A}"/>
              </a:ext>
            </a:extLst>
          </p:cNvPr>
          <p:cNvCxnSpPr>
            <a:cxnSpLocks/>
          </p:cNvCxnSpPr>
          <p:nvPr/>
        </p:nvCxnSpPr>
        <p:spPr>
          <a:xfrm flipV="1">
            <a:off x="1901755" y="2224116"/>
            <a:ext cx="527179" cy="45386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643FD23-F6B4-46C3-8AAE-F374A36A1FC6}"/>
              </a:ext>
            </a:extLst>
          </p:cNvPr>
          <p:cNvSpPr txBox="1"/>
          <p:nvPr/>
        </p:nvSpPr>
        <p:spPr>
          <a:xfrm>
            <a:off x="4927134" y="1675927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Veillonella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6AB072B-0136-4B11-9DF1-879A14209A12}"/>
              </a:ext>
            </a:extLst>
          </p:cNvPr>
          <p:cNvCxnSpPr>
            <a:cxnSpLocks/>
          </p:cNvCxnSpPr>
          <p:nvPr/>
        </p:nvCxnSpPr>
        <p:spPr>
          <a:xfrm flipV="1">
            <a:off x="5124063" y="2082800"/>
            <a:ext cx="356461" cy="42771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stomShape 9">
            <a:extLst>
              <a:ext uri="{FF2B5EF4-FFF2-40B4-BE49-F238E27FC236}">
                <a16:creationId xmlns:a16="http://schemas.microsoft.com/office/drawing/2014/main" xmlns="" id="{1800638C-E2AB-4F54-9D64-06CE3FD4F54D}"/>
              </a:ext>
            </a:extLst>
          </p:cNvPr>
          <p:cNvSpPr/>
          <p:nvPr/>
        </p:nvSpPr>
        <p:spPr>
          <a:xfrm>
            <a:off x="1793809" y="530194"/>
            <a:ext cx="8733452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FMT displaces pathogenic bacteria from intestinal microbiota</a:t>
            </a:r>
          </a:p>
        </p:txBody>
      </p:sp>
    </p:spTree>
    <p:extLst>
      <p:ext uri="{BB962C8B-B14F-4D97-AF65-F5344CB8AC3E}">
        <p14:creationId xmlns:p14="http://schemas.microsoft.com/office/powerpoint/2010/main" val="3110509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9">
            <a:extLst>
              <a:ext uri="{FF2B5EF4-FFF2-40B4-BE49-F238E27FC236}">
                <a16:creationId xmlns:a16="http://schemas.microsoft.com/office/drawing/2014/main" xmlns="" id="{C19F52C1-C393-41B7-A155-061AEA3ED7D2}"/>
              </a:ext>
            </a:extLst>
          </p:cNvPr>
          <p:cNvSpPr/>
          <p:nvPr/>
        </p:nvSpPr>
        <p:spPr>
          <a:xfrm>
            <a:off x="1706542" y="63267"/>
            <a:ext cx="8936586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FMT has massive effects on the microbiome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EDA04C8A-7CA9-4725-8764-CF8A1CF561C8}"/>
              </a:ext>
            </a:extLst>
          </p:cNvPr>
          <p:cNvGrpSpPr/>
          <p:nvPr/>
        </p:nvGrpSpPr>
        <p:grpSpPr>
          <a:xfrm>
            <a:off x="7075264" y="795095"/>
            <a:ext cx="3093248" cy="5948643"/>
            <a:chOff x="2102929" y="789813"/>
            <a:chExt cx="3093248" cy="59486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AC3445D7-8294-460C-AE03-BEA7875851DA}"/>
                </a:ext>
              </a:extLst>
            </p:cNvPr>
            <p:cNvGrpSpPr/>
            <p:nvPr/>
          </p:nvGrpSpPr>
          <p:grpSpPr>
            <a:xfrm>
              <a:off x="2102929" y="789813"/>
              <a:ext cx="3093248" cy="2937381"/>
              <a:chOff x="2102929" y="789813"/>
              <a:chExt cx="3093248" cy="293738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xmlns="" id="{8A8A0D8F-99B0-4D2E-8E46-13FA29029782}"/>
                  </a:ext>
                </a:extLst>
              </p:cNvPr>
              <p:cNvGrpSpPr/>
              <p:nvPr/>
            </p:nvGrpSpPr>
            <p:grpSpPr>
              <a:xfrm>
                <a:off x="2102929" y="789813"/>
                <a:ext cx="3093248" cy="2937381"/>
                <a:chOff x="5689091" y="3793573"/>
                <a:chExt cx="3093248" cy="2937381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xmlns="" id="{3933EB8F-5064-477C-B1B7-D261B10E1189}"/>
                    </a:ext>
                  </a:extLst>
                </p:cNvPr>
                <p:cNvGrpSpPr/>
                <p:nvPr/>
              </p:nvGrpSpPr>
              <p:grpSpPr>
                <a:xfrm>
                  <a:off x="5689091" y="3793573"/>
                  <a:ext cx="3093248" cy="2937381"/>
                  <a:chOff x="5689091" y="3737147"/>
                  <a:chExt cx="3093248" cy="2871117"/>
                </a:xfrm>
              </p:grpSpPr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xmlns="" id="{2BAB7B6F-75B6-4B55-BFEB-6056916BE1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</a:extLst>
                  </a:blip>
                  <a:srcRect t="10291" r="15294"/>
                  <a:stretch/>
                </p:blipFill>
                <p:spPr>
                  <a:xfrm>
                    <a:off x="6027228" y="3737147"/>
                    <a:ext cx="2650047" cy="2806576"/>
                  </a:xfrm>
                  <a:prstGeom prst="rect">
                    <a:avLst/>
                  </a:prstGeom>
                  <a:ln w="19050">
                    <a:noFill/>
                  </a:ln>
                </p:spPr>
              </p:pic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xmlns="" id="{DFFC85DC-908A-412D-AA7E-0D323F404330}"/>
                      </a:ext>
                    </a:extLst>
                  </p:cNvPr>
                  <p:cNvSpPr/>
                  <p:nvPr/>
                </p:nvSpPr>
                <p:spPr>
                  <a:xfrm>
                    <a:off x="5689091" y="3737147"/>
                    <a:ext cx="3093248" cy="28711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xmlns="" id="{6A8D2AF6-DFF1-42C4-B423-26C1A3428C7D}"/>
                    </a:ext>
                  </a:extLst>
                </p:cNvPr>
                <p:cNvSpPr txBox="1"/>
                <p:nvPr/>
              </p:nvSpPr>
              <p:spPr>
                <a:xfrm>
                  <a:off x="6696076" y="6454325"/>
                  <a:ext cx="1500732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Dimension 1 (48.2%)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xmlns="" id="{95033A2D-53A6-4FB8-B4B2-9C4B936894A6}"/>
                    </a:ext>
                  </a:extLst>
                </p:cNvPr>
                <p:cNvSpPr txBox="1"/>
                <p:nvPr/>
              </p:nvSpPr>
              <p:spPr>
                <a:xfrm rot="16200000">
                  <a:off x="5344262" y="5052260"/>
                  <a:ext cx="1446230" cy="2539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Dimension 2 (16.2%)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36FDA005-2BBA-496E-AC3C-97D576C5C80D}"/>
                  </a:ext>
                </a:extLst>
              </p:cNvPr>
              <p:cNvSpPr txBox="1"/>
              <p:nvPr/>
            </p:nvSpPr>
            <p:spPr>
              <a:xfrm>
                <a:off x="2538830" y="822514"/>
                <a:ext cx="24545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Principal coordinate analysis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C3A3F803-4A10-4190-BD6D-E1B06F9C950A}"/>
                </a:ext>
              </a:extLst>
            </p:cNvPr>
            <p:cNvGrpSpPr/>
            <p:nvPr/>
          </p:nvGrpSpPr>
          <p:grpSpPr>
            <a:xfrm>
              <a:off x="2102929" y="3857940"/>
              <a:ext cx="3093248" cy="2880516"/>
              <a:chOff x="2102929" y="3857940"/>
              <a:chExt cx="3093248" cy="288051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xmlns="" id="{7B3361B2-34EC-4DBC-9ED7-4B52596476EE}"/>
                  </a:ext>
                </a:extLst>
              </p:cNvPr>
              <p:cNvGrpSpPr/>
              <p:nvPr/>
            </p:nvGrpSpPr>
            <p:grpSpPr>
              <a:xfrm>
                <a:off x="2102929" y="3867339"/>
                <a:ext cx="3093248" cy="2871117"/>
                <a:chOff x="5706044" y="724571"/>
                <a:chExt cx="3093248" cy="2871117"/>
              </a:xfrm>
            </p:grpSpPr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xmlns="" id="{F8A437DF-F8FE-4185-AA35-3761FAD43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7639" y="964311"/>
                  <a:ext cx="2506077" cy="2536127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xmlns="" id="{F1E6F755-9311-42A8-A17D-062023FD4B6F}"/>
                    </a:ext>
                  </a:extLst>
                </p:cNvPr>
                <p:cNvSpPr/>
                <p:nvPr/>
              </p:nvSpPr>
              <p:spPr>
                <a:xfrm>
                  <a:off x="5706044" y="724571"/>
                  <a:ext cx="3093248" cy="28711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196B869E-473B-4DBF-B408-07696B153A64}"/>
                  </a:ext>
                </a:extLst>
              </p:cNvPr>
              <p:cNvSpPr txBox="1"/>
              <p:nvPr/>
            </p:nvSpPr>
            <p:spPr>
              <a:xfrm>
                <a:off x="3213376" y="3857940"/>
                <a:ext cx="8723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Diversity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84194489-A846-46FF-BCBA-9F4121A70EA0}"/>
              </a:ext>
            </a:extLst>
          </p:cNvPr>
          <p:cNvGrpSpPr/>
          <p:nvPr/>
        </p:nvGrpSpPr>
        <p:grpSpPr>
          <a:xfrm>
            <a:off x="1082623" y="725149"/>
            <a:ext cx="4483602" cy="6018589"/>
            <a:chOff x="5951036" y="789813"/>
            <a:chExt cx="4483602" cy="601858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DDD1AA02-B949-4810-B7F2-2E71636B9183}"/>
                </a:ext>
              </a:extLst>
            </p:cNvPr>
            <p:cNvSpPr/>
            <p:nvPr/>
          </p:nvSpPr>
          <p:spPr>
            <a:xfrm>
              <a:off x="5951036" y="789813"/>
              <a:ext cx="4483602" cy="60185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02F31637-F423-4D71-8B29-F95EC5FE2C9C}"/>
                </a:ext>
              </a:extLst>
            </p:cNvPr>
            <p:cNvGrpSpPr/>
            <p:nvPr/>
          </p:nvGrpSpPr>
          <p:grpSpPr>
            <a:xfrm>
              <a:off x="6381240" y="798699"/>
              <a:ext cx="3713499" cy="5988123"/>
              <a:chOff x="6381240" y="798699"/>
              <a:chExt cx="3713499" cy="598812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xmlns="" id="{CE086F61-A5B5-4EA8-BAF6-728E70948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1240" y="1101712"/>
                <a:ext cx="3713499" cy="568511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F4F75401-601D-47E9-AB9B-D89175421745}"/>
                  </a:ext>
                </a:extLst>
              </p:cNvPr>
              <p:cNvSpPr txBox="1"/>
              <p:nvPr/>
            </p:nvSpPr>
            <p:spPr>
              <a:xfrm>
                <a:off x="7138994" y="798699"/>
                <a:ext cx="27013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 in microbial abundance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42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BCC5BF0-0806-451B-859C-4C5F49C200C7}"/>
              </a:ext>
            </a:extLst>
          </p:cNvPr>
          <p:cNvGrpSpPr/>
          <p:nvPr/>
        </p:nvGrpSpPr>
        <p:grpSpPr>
          <a:xfrm>
            <a:off x="3257196" y="3968678"/>
            <a:ext cx="6179547" cy="2708353"/>
            <a:chOff x="1581032" y="3547389"/>
            <a:chExt cx="5832479" cy="242417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704538A6-BC74-40BA-BBCA-7690B73BCD0E}"/>
                </a:ext>
              </a:extLst>
            </p:cNvPr>
            <p:cNvGrpSpPr/>
            <p:nvPr/>
          </p:nvGrpSpPr>
          <p:grpSpPr>
            <a:xfrm>
              <a:off x="1581032" y="3777007"/>
              <a:ext cx="5739167" cy="2194560"/>
              <a:chOff x="1547223" y="3777007"/>
              <a:chExt cx="5739167" cy="21945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FE95380A-2CDF-41DC-87FF-C1DB66F06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7223" y="3777007"/>
                <a:ext cx="1580082" cy="219456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A2A956C8-3A0C-46B6-8414-6BF739BEE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3822" y="3777007"/>
                <a:ext cx="1622209" cy="219456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xmlns="" id="{18362E75-2FA1-4A26-B327-BC4A6F3E0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1224" y="3777007"/>
                <a:ext cx="1545166" cy="219456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50C9DE0-58EF-4010-8E2A-469FB04A5B5E}"/>
                </a:ext>
              </a:extLst>
            </p:cNvPr>
            <p:cNvSpPr txBox="1"/>
            <p:nvPr/>
          </p:nvSpPr>
          <p:spPr>
            <a:xfrm>
              <a:off x="6290583" y="3547389"/>
              <a:ext cx="1122928" cy="247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Ruminococcus</a:t>
              </a:r>
              <a:endPara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E346C30-284D-4181-9561-42C35924FE7B}"/>
                </a:ext>
              </a:extLst>
            </p:cNvPr>
            <p:cNvSpPr txBox="1"/>
            <p:nvPr/>
          </p:nvSpPr>
          <p:spPr>
            <a:xfrm>
              <a:off x="4336943" y="3547389"/>
              <a:ext cx="1227323" cy="247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Parabacteroides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CA0BD169-7ECA-4D06-AE7D-712CD212C1AF}"/>
                </a:ext>
              </a:extLst>
            </p:cNvPr>
            <p:cNvSpPr txBox="1"/>
            <p:nvPr/>
          </p:nvSpPr>
          <p:spPr>
            <a:xfrm>
              <a:off x="2244384" y="3547389"/>
              <a:ext cx="938346" cy="247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Bacteroides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C9CE55BC-FDFA-4AA8-9F5C-04D383757F17}"/>
              </a:ext>
            </a:extLst>
          </p:cNvPr>
          <p:cNvGrpSpPr/>
          <p:nvPr/>
        </p:nvGrpSpPr>
        <p:grpSpPr>
          <a:xfrm>
            <a:off x="3163862" y="870476"/>
            <a:ext cx="6137962" cy="2810942"/>
            <a:chOff x="1498572" y="865708"/>
            <a:chExt cx="5787818" cy="242347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xmlns="" id="{8ED5FFB8-1631-4409-B075-96AD31BA5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498572" y="1094627"/>
              <a:ext cx="1662544" cy="219456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xmlns="" id="{F249CB2B-F332-40A5-AF50-234E6B0C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658784" y="1094627"/>
              <a:ext cx="1591056" cy="21945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28BE0277-DFCC-4C3D-946A-6CDE8F55D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2547" y="1094627"/>
              <a:ext cx="1603843" cy="21945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868B1DC-CE39-46E4-8335-86F860FFCCE7}"/>
                </a:ext>
              </a:extLst>
            </p:cNvPr>
            <p:cNvSpPr txBox="1"/>
            <p:nvPr/>
          </p:nvSpPr>
          <p:spPr>
            <a:xfrm>
              <a:off x="2421864" y="865708"/>
              <a:ext cx="790847" cy="23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Klebsiella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6D27F50-FB2B-47EB-BEEA-CFD06B0C7FEB}"/>
                </a:ext>
              </a:extLst>
            </p:cNvPr>
            <p:cNvSpPr txBox="1"/>
            <p:nvPr/>
          </p:nvSpPr>
          <p:spPr>
            <a:xfrm>
              <a:off x="6343650" y="865708"/>
              <a:ext cx="920841" cy="23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Escherichia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4BADAF1-238C-4F4E-8B96-39E82BB8A678}"/>
                </a:ext>
              </a:extLst>
            </p:cNvPr>
            <p:cNvSpPr txBox="1"/>
            <p:nvPr/>
          </p:nvSpPr>
          <p:spPr>
            <a:xfrm>
              <a:off x="4275157" y="865708"/>
              <a:ext cx="1002466" cy="23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Enterobacter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659049-A85D-425A-895E-2CC17AE80CFF}"/>
              </a:ext>
            </a:extLst>
          </p:cNvPr>
          <p:cNvSpPr txBox="1"/>
          <p:nvPr/>
        </p:nvSpPr>
        <p:spPr>
          <a:xfrm rot="16200000">
            <a:off x="1283352" y="2281243"/>
            <a:ext cx="2018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Pathogenic Bacteria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CB961FB-D420-4C13-90AA-1F08AB5B9A6A}"/>
              </a:ext>
            </a:extLst>
          </p:cNvPr>
          <p:cNvSpPr txBox="1"/>
          <p:nvPr/>
        </p:nvSpPr>
        <p:spPr>
          <a:xfrm rot="16200000">
            <a:off x="1135138" y="5111600"/>
            <a:ext cx="2314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Commensal Anaerobes</a:t>
            </a:r>
          </a:p>
        </p:txBody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xmlns="" id="{D98415C7-C57A-496E-AEA9-C2B5D90D60F4}"/>
              </a:ext>
            </a:extLst>
          </p:cNvPr>
          <p:cNvSpPr/>
          <p:nvPr/>
        </p:nvSpPr>
        <p:spPr>
          <a:xfrm>
            <a:off x="1810373" y="25729"/>
            <a:ext cx="8733452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FMT displaces pathogenic bacteria from intestinal microbiota</a:t>
            </a:r>
          </a:p>
        </p:txBody>
      </p:sp>
    </p:spTree>
    <p:extLst>
      <p:ext uri="{BB962C8B-B14F-4D97-AF65-F5344CB8AC3E}">
        <p14:creationId xmlns:p14="http://schemas.microsoft.com/office/powerpoint/2010/main" val="2554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27FC4A3F-F71C-4EEF-9699-4BAD3A30A2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8926" y="887767"/>
          <a:ext cx="9049453" cy="5264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rism 8" r:id="rId3" imgW="6573845" imgH="3824952" progId="Prism8.Document">
                  <p:embed/>
                </p:oleObj>
              </mc:Choice>
              <mc:Fallback>
                <p:oleObj name="Prism 8" r:id="rId3" imgW="6573845" imgH="3824952" progId="Prism8.Document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xmlns="" id="{27FC4A3F-F71C-4EEF-9699-4BAD3A30A2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8926" y="887767"/>
                        <a:ext cx="9049453" cy="5264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stomShape 9">
            <a:extLst>
              <a:ext uri="{FF2B5EF4-FFF2-40B4-BE49-F238E27FC236}">
                <a16:creationId xmlns:a16="http://schemas.microsoft.com/office/drawing/2014/main" xmlns="" id="{02A248DE-56BD-47F9-8F87-4A350DAE984C}"/>
              </a:ext>
            </a:extLst>
          </p:cNvPr>
          <p:cNvSpPr/>
          <p:nvPr/>
        </p:nvSpPr>
        <p:spPr>
          <a:xfrm>
            <a:off x="1889059" y="332554"/>
            <a:ext cx="8733452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FMT displaces pathogenic bacteria from intestinal microbiota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87EF11-70B7-472D-9EB4-9748914BCB63}"/>
              </a:ext>
            </a:extLst>
          </p:cNvPr>
          <p:cNvSpPr txBox="1"/>
          <p:nvPr/>
        </p:nvSpPr>
        <p:spPr>
          <a:xfrm>
            <a:off x="2473567" y="6324781"/>
            <a:ext cx="7362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change in each patient’s anaerobe and pathogen abundance following FMT</a:t>
            </a:r>
          </a:p>
        </p:txBody>
      </p:sp>
    </p:spTree>
    <p:extLst>
      <p:ext uri="{BB962C8B-B14F-4D97-AF65-F5344CB8AC3E}">
        <p14:creationId xmlns:p14="http://schemas.microsoft.com/office/powerpoint/2010/main" val="116444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29" y="791936"/>
            <a:ext cx="5115607" cy="5866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852563" y="1907841"/>
            <a:ext cx="2305632" cy="6474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512"/>
          <a:stretch/>
        </p:blipFill>
        <p:spPr>
          <a:xfrm rot="16200000">
            <a:off x="4586630" y="1648844"/>
            <a:ext cx="3524931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010400" y="1606322"/>
            <a:ext cx="3228975" cy="140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195711" y="1577747"/>
            <a:ext cx="3238500" cy="1476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575" y="140931"/>
            <a:ext cx="1157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2"/>
                </a:solidFill>
                <a:latin typeface="Arial Rounded MT Bold" panose="020F0704030504030204" pitchFamily="34" charset="0"/>
              </a:rPr>
              <a:t>Samples stored in </a:t>
            </a:r>
            <a:r>
              <a:rPr lang="en-US" dirty="0" err="1">
                <a:solidFill>
                  <a:srgbClr val="005392"/>
                </a:solidFill>
                <a:latin typeface="Arial Rounded MT Bold" panose="020F0704030504030204" pitchFamily="34" charset="0"/>
              </a:rPr>
              <a:t>Omnigene</a:t>
            </a:r>
            <a:r>
              <a:rPr lang="en-US" dirty="0">
                <a:solidFill>
                  <a:srgbClr val="005392"/>
                </a:solidFill>
                <a:latin typeface="Arial Rounded MT Bold" panose="020F0704030504030204" pitchFamily="34" charset="0"/>
              </a:rPr>
              <a:t>-Gut compared to ‘fresh’ frozen samples yield essentially identical results</a:t>
            </a:r>
          </a:p>
        </p:txBody>
      </p:sp>
    </p:spTree>
    <p:extLst>
      <p:ext uri="{BB962C8B-B14F-4D97-AF65-F5344CB8AC3E}">
        <p14:creationId xmlns:p14="http://schemas.microsoft.com/office/powerpoint/2010/main" val="3484201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1" y="667139"/>
            <a:ext cx="10834007" cy="6190861"/>
          </a:xfrm>
          <a:prstGeom prst="rect">
            <a:avLst/>
          </a:prstGeom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74932" y="-65903"/>
            <a:ext cx="117343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5EA4"/>
                </a:solidFill>
                <a:latin typeface="+mj-lt"/>
              </a:rPr>
              <a:t>Our lab has collaborated with several others to sequence &gt; 2000 metagenomes</a:t>
            </a:r>
          </a:p>
        </p:txBody>
      </p:sp>
    </p:spTree>
    <p:extLst>
      <p:ext uri="{BB962C8B-B14F-4D97-AF65-F5344CB8AC3E}">
        <p14:creationId xmlns:p14="http://schemas.microsoft.com/office/powerpoint/2010/main" val="1098893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7D9648-A2CE-428D-BC01-2E2C0849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22" y="338992"/>
            <a:ext cx="4463245" cy="64737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-108482"/>
            <a:ext cx="121103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5392"/>
                </a:solidFill>
                <a:latin typeface="+mj-lt"/>
              </a:rPr>
              <a:t>‘Microbiome </a:t>
            </a:r>
            <a:r>
              <a:rPr lang="en-US" sz="3200" b="1" dirty="0">
                <a:solidFill>
                  <a:srgbClr val="005392"/>
                </a:solidFill>
                <a:latin typeface="+mj-lt"/>
              </a:rPr>
              <a:t>and disease</a:t>
            </a:r>
            <a:r>
              <a:rPr lang="en-US" sz="3200" b="1" dirty="0">
                <a:solidFill>
                  <a:srgbClr val="005392"/>
                </a:solidFill>
                <a:latin typeface="+mj-lt"/>
              </a:rPr>
              <a:t>’ : Number of articles per </a:t>
            </a:r>
            <a:r>
              <a:rPr lang="en-US" sz="3200" b="1" dirty="0" smtClean="0">
                <a:solidFill>
                  <a:srgbClr val="005392"/>
                </a:solidFill>
                <a:latin typeface="+mj-lt"/>
              </a:rPr>
              <a:t>year</a:t>
            </a:r>
            <a:endParaRPr lang="en-US" sz="3200" b="1" dirty="0">
              <a:solidFill>
                <a:srgbClr val="005392"/>
              </a:solidFill>
              <a:latin typeface="+mj-lt"/>
            </a:endParaRPr>
          </a:p>
        </p:txBody>
      </p:sp>
      <p:pic>
        <p:nvPicPr>
          <p:cNvPr id="94214" name="Picture 6" descr="http://t1.gstatic.com/images?q=tbn:ANd9GcSrD5wdTiTfrSks4nnLkGEJeUh8Ah9tobYki8Pog-XhuAquHuv8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893" y="1068957"/>
            <a:ext cx="3408463" cy="2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6" name="Picture 8" descr="https://www.broadinstitute.org/files/news/images/2012/gevers_cover_natur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6551" y="2839060"/>
            <a:ext cx="2774397" cy="365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9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52"/>
          <a:stretch/>
        </p:blipFill>
        <p:spPr>
          <a:xfrm>
            <a:off x="1886810" y="725291"/>
            <a:ext cx="8229600" cy="2336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0"/>
          <a:stretch/>
        </p:blipFill>
        <p:spPr>
          <a:xfrm>
            <a:off x="1775847" y="3207750"/>
            <a:ext cx="8229600" cy="1555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650" y="4671534"/>
            <a:ext cx="8229600" cy="1967933"/>
          </a:xfrm>
          <a:prstGeom prst="rect">
            <a:avLst/>
          </a:prstGeom>
        </p:spPr>
      </p:pic>
      <p:pic>
        <p:nvPicPr>
          <p:cNvPr id="93186" name="Picture 2" descr="http://pavlovsape.files.wordpress.com/2010/06/fatmou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9319" y="2077340"/>
            <a:ext cx="6096000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42307" y="74386"/>
            <a:ext cx="10381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5392"/>
                </a:solidFill>
                <a:latin typeface="+mj-lt"/>
              </a:rPr>
              <a:t>Potential role of the intestinal microbiome in obesity</a:t>
            </a:r>
          </a:p>
        </p:txBody>
      </p:sp>
    </p:spTree>
    <p:extLst>
      <p:ext uri="{BB962C8B-B14F-4D97-AF65-F5344CB8AC3E}">
        <p14:creationId xmlns:p14="http://schemas.microsoft.com/office/powerpoint/2010/main" val="241212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1" b="79397"/>
          <a:stretch/>
        </p:blipFill>
        <p:spPr>
          <a:xfrm>
            <a:off x="1600201" y="1375743"/>
            <a:ext cx="8029575" cy="1213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682"/>
          <a:stretch/>
        </p:blipFill>
        <p:spPr>
          <a:xfrm>
            <a:off x="1524000" y="2714419"/>
            <a:ext cx="7814662" cy="15628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046"/>
          <a:stretch/>
        </p:blipFill>
        <p:spPr>
          <a:xfrm>
            <a:off x="1524001" y="62618"/>
            <a:ext cx="7892143" cy="1343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805"/>
          <a:stretch/>
        </p:blipFill>
        <p:spPr>
          <a:xfrm>
            <a:off x="1524000" y="4232567"/>
            <a:ext cx="8229600" cy="1089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5219" y="5470611"/>
            <a:ext cx="5945078" cy="129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7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273</TotalTime>
  <Words>3175</Words>
  <Application>Microsoft Office PowerPoint</Application>
  <PresentationFormat>Widescreen</PresentationFormat>
  <Paragraphs>935</Paragraphs>
  <Slides>65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Arial</vt:lpstr>
      <vt:lpstr>Arial Rounded MT Bold</vt:lpstr>
      <vt:lpstr>Calibri</vt:lpstr>
      <vt:lpstr>Calibri Light</vt:lpstr>
      <vt:lpstr>DejaVu Sans</vt:lpstr>
      <vt:lpstr>Segoe UI</vt:lpstr>
      <vt:lpstr>Symbol</vt:lpstr>
      <vt:lpstr>Times New Roman</vt:lpstr>
      <vt:lpstr>Wingdings</vt:lpstr>
      <vt:lpstr>Office Theme</vt:lpstr>
      <vt:lpstr>Office Theme</vt:lpstr>
      <vt:lpstr>Worksheet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David</dc:creator>
  <dc:description/>
  <cp:lastModifiedBy>David Haslam</cp:lastModifiedBy>
  <cp:revision>1291</cp:revision>
  <cp:lastPrinted>2016-02-05T16:09:57Z</cp:lastPrinted>
  <dcterms:created xsi:type="dcterms:W3CDTF">2016-01-14T00:19:11Z</dcterms:created>
  <dcterms:modified xsi:type="dcterms:W3CDTF">2019-06-19T16:31:04Z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31</vt:i4>
  </property>
</Properties>
</file>